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58" r:id="rId3"/>
    <p:sldId id="259" r:id="rId4"/>
    <p:sldId id="263" r:id="rId5"/>
    <p:sldId id="261" r:id="rId6"/>
    <p:sldId id="265" r:id="rId7"/>
    <p:sldId id="266" r:id="rId8"/>
    <p:sldId id="271" r:id="rId9"/>
    <p:sldId id="268" r:id="rId10"/>
    <p:sldId id="270" r:id="rId11"/>
    <p:sldId id="274" r:id="rId12"/>
    <p:sldId id="264" r:id="rId13"/>
    <p:sldId id="272" r:id="rId14"/>
    <p:sldId id="273" r:id="rId1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B02C"/>
    <a:srgbClr val="3CD840"/>
    <a:srgbClr val="4CDF35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36" autoAdjust="0"/>
    <p:restoredTop sz="94621" autoAdjust="0"/>
  </p:normalViewPr>
  <p:slideViewPr>
    <p:cSldViewPr snapToGrid="0">
      <p:cViewPr>
        <p:scale>
          <a:sx n="66" d="100"/>
          <a:sy n="66" d="100"/>
        </p:scale>
        <p:origin x="1310" y="5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180000" cy="18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3234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6873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6681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2856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259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6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1732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5438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399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5349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2423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accent4">
              <a:lumMod val="20000"/>
              <a:lumOff val="80000"/>
            </a:schemeClr>
          </a:fgClr>
          <a:bgClr>
            <a:schemeClr val="accent4">
              <a:lumMod val="40000"/>
              <a:lumOff val="6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3EC1D-26AA-462E-A170-4AA09190E1E9}" type="datetimeFigureOut">
              <a:rPr kumimoji="1" lang="ja-JP" altLang="en-US" smtClean="0"/>
              <a:t>2019/8/21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05C8A-6D9C-4BCA-9CBD-20AAEEA418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543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_nSE6a2v8Pk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37.png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12" Type="http://schemas.openxmlformats.org/officeDocument/2006/relationships/image" Target="../media/image3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35.png"/><Relationship Id="rId5" Type="http://schemas.openxmlformats.org/officeDocument/2006/relationships/image" Target="../media/image5.png"/><Relationship Id="rId15" Type="http://schemas.openxmlformats.org/officeDocument/2006/relationships/image" Target="../media/image39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8.png"/><Relationship Id="rId14" Type="http://schemas.openxmlformats.org/officeDocument/2006/relationships/image" Target="../media/image3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6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openxmlformats.org/officeDocument/2006/relationships/image" Target="../media/image35.png"/><Relationship Id="rId17" Type="http://schemas.openxmlformats.org/officeDocument/2006/relationships/image" Target="../media/image24.png"/><Relationship Id="rId2" Type="http://schemas.openxmlformats.org/officeDocument/2006/relationships/image" Target="../media/image11.png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5" Type="http://schemas.openxmlformats.org/officeDocument/2006/relationships/image" Target="../media/image38.png"/><Relationship Id="rId10" Type="http://schemas.openxmlformats.org/officeDocument/2006/relationships/image" Target="../media/image8.png"/><Relationship Id="rId4" Type="http://schemas.openxmlformats.org/officeDocument/2006/relationships/image" Target="../media/image34.png"/><Relationship Id="rId9" Type="http://schemas.openxmlformats.org/officeDocument/2006/relationships/image" Target="../media/image7.png"/><Relationship Id="rId1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4.png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12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2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31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openxmlformats.org/officeDocument/2006/relationships/image" Target="../media/image3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29.png"/><Relationship Id="rId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31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openxmlformats.org/officeDocument/2006/relationships/image" Target="../media/image3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29.png"/><Relationship Id="rId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図 3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53916"/>
            <a:ext cx="9144000" cy="1704084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80" b="11708"/>
          <a:stretch/>
        </p:blipFill>
        <p:spPr>
          <a:xfrm>
            <a:off x="362345" y="2903050"/>
            <a:ext cx="8219440" cy="2338169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985" y="1683149"/>
            <a:ext cx="1088135" cy="10881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ゲーム概要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1p</a:t>
            </a:r>
            <a:endParaRPr lang="ja-JP" altLang="en-US" sz="24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488048" y="5860012"/>
            <a:ext cx="7968033" cy="654487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>
            <a:scene3d>
              <a:camera prst="orthographicFront"/>
              <a:lightRig rig="threePt" dir="t">
                <a:rot lat="0" lon="0" rev="0"/>
              </a:lightRig>
            </a:scene3d>
            <a:sp3d extrusionH="38100" prstMaterial="plastic">
              <a:extrusionClr>
                <a:schemeClr val="bg1"/>
              </a:extrusionClr>
            </a:sp3d>
          </a:bodyPr>
          <a:lstStyle/>
          <a:p>
            <a:r>
              <a:rPr kumimoji="1" lang="ja-JP" altLang="en-US" sz="2400" dirty="0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最適順路を導き出せ！森の名ドライバー</a:t>
            </a:r>
            <a:r>
              <a:rPr kumimoji="1" lang="ja-JP" altLang="en-US" sz="3200" dirty="0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「バスネーク」</a:t>
            </a:r>
            <a:endParaRPr kumimoji="1" lang="ja-JP" altLang="en-US" sz="3200" dirty="0">
              <a:solidFill>
                <a:schemeClr val="bg1"/>
              </a:solidFill>
              <a:effectLst>
                <a:glow rad="63500">
                  <a:schemeClr val="accent6">
                    <a:alpha val="99000"/>
                  </a:schemeClr>
                </a:glow>
                <a:outerShdw blurRad="50800" dist="88900" dir="2700000" algn="tl" rotWithShape="0">
                  <a:prstClr val="black"/>
                </a:outerShdw>
              </a:effectLst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6" name="グループ化 15"/>
          <p:cNvGrpSpPr/>
          <p:nvPr/>
        </p:nvGrpSpPr>
        <p:grpSpPr>
          <a:xfrm>
            <a:off x="2672932" y="1413254"/>
            <a:ext cx="961371" cy="1401990"/>
            <a:chOff x="2513349" y="1350054"/>
            <a:chExt cx="753754" cy="1099217"/>
          </a:xfrm>
        </p:grpSpPr>
        <p:sp>
          <p:nvSpPr>
            <p:cNvPr id="15" name="角丸四角形吹き出し 14"/>
            <p:cNvSpPr/>
            <p:nvPr/>
          </p:nvSpPr>
          <p:spPr>
            <a:xfrm>
              <a:off x="2513349" y="1350054"/>
              <a:ext cx="753754" cy="1099217"/>
            </a:xfrm>
            <a:prstGeom prst="wedgeRoundRectCallout">
              <a:avLst>
                <a:gd name="adj1" fmla="val -78320"/>
                <a:gd name="adj2" fmla="val -1407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13" name="図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8005" y="1396975"/>
              <a:ext cx="488004" cy="97600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図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8986" y="1458625"/>
              <a:ext cx="342479" cy="342479"/>
            </a:xfrm>
            <a:prstGeom prst="rect">
              <a:avLst/>
            </a:prstGeom>
          </p:spPr>
        </p:pic>
      </p:grpSp>
      <p:sp>
        <p:nvSpPr>
          <p:cNvPr id="17" name="正方形/長方形 16"/>
          <p:cNvSpPr/>
          <p:nvPr/>
        </p:nvSpPr>
        <p:spPr>
          <a:xfrm>
            <a:off x="520942" y="2410138"/>
            <a:ext cx="4095939" cy="461819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r>
              <a:rPr lang="ja-JP" altLang="en-US" sz="2000" dirty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➊森には移動に困った動物が沢山！</a:t>
            </a:r>
          </a:p>
        </p:txBody>
      </p:sp>
      <p:sp>
        <p:nvSpPr>
          <p:cNvPr id="19" name="正方形/長方形 18"/>
          <p:cNvSpPr/>
          <p:nvPr/>
        </p:nvSpPr>
        <p:spPr>
          <a:xfrm>
            <a:off x="1799266" y="4814867"/>
            <a:ext cx="4092032" cy="461819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r>
              <a:rPr lang="ja-JP" altLang="en-US" sz="2800" dirty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❸順番に目的地へ送ってあげよう！</a:t>
            </a:r>
          </a:p>
        </p:txBody>
      </p:sp>
      <p:grpSp>
        <p:nvGrpSpPr>
          <p:cNvPr id="5" name="グループ化 4"/>
          <p:cNvGrpSpPr/>
          <p:nvPr/>
        </p:nvGrpSpPr>
        <p:grpSpPr>
          <a:xfrm>
            <a:off x="1344985" y="3215458"/>
            <a:ext cx="695574" cy="1391148"/>
            <a:chOff x="2938729" y="3075236"/>
            <a:chExt cx="622422" cy="1244844"/>
          </a:xfrm>
        </p:grpSpPr>
        <p:pic>
          <p:nvPicPr>
            <p:cNvPr id="22" name="図 2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8729" y="3075236"/>
              <a:ext cx="622422" cy="124484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図 2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9261" y="3153867"/>
              <a:ext cx="436813" cy="436813"/>
            </a:xfrm>
            <a:prstGeom prst="rect">
              <a:avLst/>
            </a:prstGeom>
          </p:spPr>
        </p:pic>
      </p:grpSp>
      <p:pic>
        <p:nvPicPr>
          <p:cNvPr id="24" name="図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371" y="3826948"/>
            <a:ext cx="788144" cy="7881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ハート 5"/>
          <p:cNvSpPr/>
          <p:nvPr/>
        </p:nvSpPr>
        <p:spPr>
          <a:xfrm rot="1178120">
            <a:off x="2458428" y="3441793"/>
            <a:ext cx="570988" cy="472242"/>
          </a:xfrm>
          <a:prstGeom prst="hear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grpSp>
        <p:nvGrpSpPr>
          <p:cNvPr id="26" name="グループ化 25"/>
          <p:cNvGrpSpPr/>
          <p:nvPr/>
        </p:nvGrpSpPr>
        <p:grpSpPr>
          <a:xfrm>
            <a:off x="3500035" y="3212227"/>
            <a:ext cx="695574" cy="1391148"/>
            <a:chOff x="2938729" y="3075236"/>
            <a:chExt cx="622422" cy="1244844"/>
          </a:xfrm>
        </p:grpSpPr>
        <p:pic>
          <p:nvPicPr>
            <p:cNvPr id="27" name="図 2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8729" y="3075236"/>
              <a:ext cx="622422" cy="124484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8" name="図 2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9261" y="3153867"/>
              <a:ext cx="436813" cy="436813"/>
            </a:xfrm>
            <a:prstGeom prst="rect">
              <a:avLst/>
            </a:prstGeom>
          </p:spPr>
        </p:pic>
      </p:grpSp>
      <p:pic>
        <p:nvPicPr>
          <p:cNvPr id="29" name="図 2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421" y="3823717"/>
            <a:ext cx="788144" cy="7881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ハート 29"/>
          <p:cNvSpPr/>
          <p:nvPr/>
        </p:nvSpPr>
        <p:spPr>
          <a:xfrm rot="1178120">
            <a:off x="4613478" y="3438562"/>
            <a:ext cx="570988" cy="472242"/>
          </a:xfrm>
          <a:prstGeom prst="hear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grpSp>
        <p:nvGrpSpPr>
          <p:cNvPr id="31" name="グループ化 30"/>
          <p:cNvGrpSpPr/>
          <p:nvPr/>
        </p:nvGrpSpPr>
        <p:grpSpPr>
          <a:xfrm>
            <a:off x="5415250" y="3233882"/>
            <a:ext cx="695574" cy="1391148"/>
            <a:chOff x="2938729" y="3075236"/>
            <a:chExt cx="622422" cy="1244844"/>
          </a:xfrm>
        </p:grpSpPr>
        <p:pic>
          <p:nvPicPr>
            <p:cNvPr id="32" name="図 3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8729" y="3075236"/>
              <a:ext cx="622422" cy="124484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3" name="図 32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9261" y="3153867"/>
              <a:ext cx="436813" cy="436813"/>
            </a:xfrm>
            <a:prstGeom prst="rect">
              <a:avLst/>
            </a:prstGeom>
          </p:spPr>
        </p:pic>
      </p:grpSp>
      <p:pic>
        <p:nvPicPr>
          <p:cNvPr id="34" name="図 3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636" y="3845372"/>
            <a:ext cx="788144" cy="7881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ハート 34"/>
          <p:cNvSpPr/>
          <p:nvPr/>
        </p:nvSpPr>
        <p:spPr>
          <a:xfrm rot="1178120">
            <a:off x="6528693" y="3460217"/>
            <a:ext cx="570988" cy="472242"/>
          </a:xfrm>
          <a:prstGeom prst="hear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5" t="5211" r="28850"/>
          <a:stretch/>
        </p:blipFill>
        <p:spPr>
          <a:xfrm>
            <a:off x="5415250" y="947925"/>
            <a:ext cx="2477150" cy="1879376"/>
          </a:xfrm>
          <a:prstGeom prst="rect">
            <a:avLst/>
          </a:prstGeom>
        </p:spPr>
      </p:pic>
      <p:pic>
        <p:nvPicPr>
          <p:cNvPr id="36" name="図 3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43136">
            <a:off x="7888410" y="990029"/>
            <a:ext cx="659030" cy="659030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sp>
        <p:nvSpPr>
          <p:cNvPr id="18" name="正方形/長方形 17"/>
          <p:cNvSpPr/>
          <p:nvPr/>
        </p:nvSpPr>
        <p:spPr>
          <a:xfrm>
            <a:off x="4889902" y="2424709"/>
            <a:ext cx="4092032" cy="461819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r>
              <a:rPr lang="ja-JP" altLang="en-US" sz="2400" dirty="0" smtClean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➋そんな</a:t>
            </a:r>
            <a:r>
              <a:rPr lang="ja-JP" altLang="en-US" sz="2400" dirty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動物</a:t>
            </a:r>
            <a:r>
              <a:rPr lang="ja-JP" altLang="en-US" sz="2400" dirty="0" smtClean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達を腹に乗せ</a:t>
            </a:r>
            <a:r>
              <a:rPr lang="en-US" altLang="ja-JP" sz="2400" dirty="0" smtClean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…</a:t>
            </a:r>
            <a:endParaRPr kumimoji="1" lang="ja-JP" altLang="en-US" sz="2400" dirty="0">
              <a:solidFill>
                <a:schemeClr val="bg1"/>
              </a:solidFill>
              <a:effectLst>
                <a:glow rad="127000">
                  <a:schemeClr val="accent6">
                    <a:lumMod val="50000"/>
                  </a:schemeClr>
                </a:glow>
              </a:effectLst>
              <a:latin typeface="UD デジタル 教科書体 NP-B" panose="02020700000000000000" pitchFamily="18" charset="-128"/>
              <a:ea typeface="UD デジタル 教科書体 NP-B" panose="02020700000000000000" pitchFamily="18" charset="-128"/>
            </a:endParaRPr>
          </a:p>
        </p:txBody>
      </p:sp>
      <p:pic>
        <p:nvPicPr>
          <p:cNvPr id="37" name="図 3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926" y="2056393"/>
            <a:ext cx="297782" cy="297782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pic>
        <p:nvPicPr>
          <p:cNvPr id="38" name="図 3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780" y="2005427"/>
            <a:ext cx="407579" cy="407579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sp>
        <p:nvSpPr>
          <p:cNvPr id="25" name="スマイル 24"/>
          <p:cNvSpPr/>
          <p:nvPr/>
        </p:nvSpPr>
        <p:spPr>
          <a:xfrm rot="19972894">
            <a:off x="985311" y="1407358"/>
            <a:ext cx="553336" cy="553336"/>
          </a:xfrm>
          <a:prstGeom prst="smileyFace">
            <a:avLst>
              <a:gd name="adj" fmla="val -4653"/>
            </a:avLst>
          </a:prstGeom>
          <a:solidFill>
            <a:schemeClr val="accent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5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グループ化 258"/>
          <p:cNvGrpSpPr/>
          <p:nvPr/>
        </p:nvGrpSpPr>
        <p:grpSpPr>
          <a:xfrm>
            <a:off x="332964" y="1037624"/>
            <a:ext cx="2298189" cy="1716149"/>
            <a:chOff x="-3730011" y="2490233"/>
            <a:chExt cx="4069791" cy="3039075"/>
          </a:xfrm>
        </p:grpSpPr>
        <p:sp>
          <p:nvSpPr>
            <p:cNvPr id="260" name="片側の 2 つの角を丸めた四角形 259"/>
            <p:cNvSpPr/>
            <p:nvPr/>
          </p:nvSpPr>
          <p:spPr>
            <a:xfrm>
              <a:off x="-3730011" y="2490233"/>
              <a:ext cx="4069791" cy="3039075"/>
            </a:xfrm>
            <a:prstGeom prst="round2SameRect">
              <a:avLst>
                <a:gd name="adj1" fmla="val 12842"/>
                <a:gd name="adj2" fmla="val 0"/>
              </a:avLst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400" dirty="0">
                <a:solidFill>
                  <a:schemeClr val="tx1"/>
                </a:solidFill>
              </a:endParaRPr>
            </a:p>
          </p:txBody>
        </p:sp>
        <p:sp>
          <p:nvSpPr>
            <p:cNvPr id="261" name="正方形/長方形 260"/>
            <p:cNvSpPr/>
            <p:nvPr/>
          </p:nvSpPr>
          <p:spPr>
            <a:xfrm>
              <a:off x="-3714352" y="3397890"/>
              <a:ext cx="4038473" cy="2131418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sz="24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62" name="正方形/長方形 261"/>
            <p:cNvSpPr/>
            <p:nvPr/>
          </p:nvSpPr>
          <p:spPr>
            <a:xfrm>
              <a:off x="-3014701" y="3498731"/>
              <a:ext cx="3191708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つづける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63" name="正方形/長方形 262"/>
            <p:cNvSpPr/>
            <p:nvPr/>
          </p:nvSpPr>
          <p:spPr>
            <a:xfrm>
              <a:off x="-3014702" y="4163082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やりなおす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64" name="正方形/長方形 263"/>
            <p:cNvSpPr/>
            <p:nvPr/>
          </p:nvSpPr>
          <p:spPr>
            <a:xfrm>
              <a:off x="-3014703" y="4834788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タイトルへ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65" name="楕円 264"/>
            <p:cNvSpPr/>
            <p:nvPr/>
          </p:nvSpPr>
          <p:spPr>
            <a:xfrm>
              <a:off x="-3561795" y="3564394"/>
              <a:ext cx="442155" cy="44215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86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6" name="楕円 265"/>
            <p:cNvSpPr/>
            <p:nvPr/>
          </p:nvSpPr>
          <p:spPr>
            <a:xfrm>
              <a:off x="-3561794" y="4231520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7" name="楕円 266"/>
            <p:cNvSpPr/>
            <p:nvPr/>
          </p:nvSpPr>
          <p:spPr>
            <a:xfrm>
              <a:off x="-3561794" y="4880414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8" name="正方形/長方形 267"/>
            <p:cNvSpPr/>
            <p:nvPr/>
          </p:nvSpPr>
          <p:spPr>
            <a:xfrm>
              <a:off x="-3703505" y="2519269"/>
              <a:ext cx="4016778" cy="7767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3600" dirty="0" smtClean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ポーズ</a:t>
              </a:r>
              <a:endParaRPr lang="ja-JP" altLang="en-US" sz="3600" dirty="0">
                <a:solidFill>
                  <a:srgbClr val="61B02C"/>
                </a:solidFill>
                <a:effectLst/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</p:grpSp>
      <p:sp>
        <p:nvSpPr>
          <p:cNvPr id="282" name="線吹き出し 2 (枠付き) 281"/>
          <p:cNvSpPr/>
          <p:nvPr/>
        </p:nvSpPr>
        <p:spPr>
          <a:xfrm>
            <a:off x="236450" y="3338599"/>
            <a:ext cx="8547550" cy="3365972"/>
          </a:xfrm>
          <a:prstGeom prst="borderCallout2">
            <a:avLst>
              <a:gd name="adj1" fmla="val -2114"/>
              <a:gd name="adj2" fmla="val 3579"/>
              <a:gd name="adj3" fmla="val -9959"/>
              <a:gd name="adj4" fmla="val 3828"/>
              <a:gd name="adj5" fmla="val -24761"/>
              <a:gd name="adj6" fmla="val 7664"/>
            </a:avLst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>
              <a:lnSpc>
                <a:spcPct val="150000"/>
              </a:lnSpc>
            </a:pPr>
            <a:endParaRPr lang="ja-JP" altLang="en-US" sz="2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73" name="線吹き出し 2 (枠付き) 272"/>
          <p:cNvSpPr/>
          <p:nvPr/>
        </p:nvSpPr>
        <p:spPr>
          <a:xfrm>
            <a:off x="3183039" y="901913"/>
            <a:ext cx="5240961" cy="2238011"/>
          </a:xfrm>
          <a:prstGeom prst="borderCallout2">
            <a:avLst>
              <a:gd name="adj1" fmla="val 19550"/>
              <a:gd name="adj2" fmla="val -1025"/>
              <a:gd name="adj3" fmla="val 20302"/>
              <a:gd name="adj4" fmla="val -8495"/>
              <a:gd name="adj5" fmla="val 38856"/>
              <a:gd name="adj6" fmla="val -15356"/>
            </a:avLst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>
              <a:lnSpc>
                <a:spcPct val="150000"/>
              </a:lnSpc>
            </a:pPr>
            <a:endParaRPr lang="ja-JP" altLang="en-US" sz="2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UI</a:t>
            </a:r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共通仕様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10p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269" name="正方形/長方形 268"/>
          <p:cNvSpPr/>
          <p:nvPr/>
        </p:nvSpPr>
        <p:spPr>
          <a:xfrm>
            <a:off x="4910943" y="1093553"/>
            <a:ext cx="1767468" cy="320650"/>
          </a:xfrm>
          <a:prstGeom prst="rect">
            <a:avLst/>
          </a:prstGeom>
          <a:solidFill>
            <a:srgbClr val="61B02C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つづける</a:t>
            </a:r>
            <a:endParaRPr lang="ja-JP" altLang="en-US" sz="14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74" name="正方形/長方形 273"/>
          <p:cNvSpPr/>
          <p:nvPr/>
        </p:nvSpPr>
        <p:spPr>
          <a:xfrm>
            <a:off x="3174197" y="1586747"/>
            <a:ext cx="5240961" cy="1876643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仕様書でこういう影がついたボタンは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ja-JP" sz="1400" dirty="0">
                <a:solidFill>
                  <a:sysClr val="windowText" lastClr="000000"/>
                </a:solidFill>
                <a:latin typeface="+mn-ea"/>
                <a:hlinkClick r:id="rId2"/>
              </a:rPr>
              <a:t>https://youtu.be/_</a:t>
            </a: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  <a:hlinkClick r:id="rId2"/>
              </a:rPr>
              <a:t>nSE6a2v8Pk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こんな感じのテクスチャアニメーションをさせる予定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アニメーション中は「つづける」などの文字は一時的に消え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ja-JP" altLang="en-US" sz="1400" dirty="0">
                <a:solidFill>
                  <a:sysClr val="windowText" lastClr="000000"/>
                </a:solidFill>
                <a:latin typeface="+mn-ea"/>
              </a:rPr>
              <a:t>アニメーション</a:t>
            </a: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が</a:t>
            </a:r>
            <a:r>
              <a:rPr lang="ja-JP" altLang="en-US" sz="1400" dirty="0">
                <a:solidFill>
                  <a:sysClr val="windowText" lastClr="000000"/>
                </a:solidFill>
                <a:latin typeface="+mn-ea"/>
              </a:rPr>
              <a:t>終</a:t>
            </a: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わると表示される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endParaRPr lang="ja-JP" altLang="en-US" sz="2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75" name="正方形/長方形 274"/>
          <p:cNvSpPr/>
          <p:nvPr/>
        </p:nvSpPr>
        <p:spPr>
          <a:xfrm>
            <a:off x="461743" y="3576575"/>
            <a:ext cx="2280504" cy="1203600"/>
          </a:xfrm>
          <a:prstGeom prst="rect">
            <a:avLst/>
          </a:prstGeom>
          <a:solidFill>
            <a:srgbClr val="61B02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endParaRPr lang="ja-JP" altLang="en-US" sz="24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76" name="正方形/長方形 275"/>
          <p:cNvSpPr/>
          <p:nvPr/>
        </p:nvSpPr>
        <p:spPr>
          <a:xfrm>
            <a:off x="856832" y="3633519"/>
            <a:ext cx="1802340" cy="326977"/>
          </a:xfrm>
          <a:prstGeom prst="rect">
            <a:avLst/>
          </a:prstGeom>
          <a:solidFill>
            <a:srgbClr val="61B02C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11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つづける</a:t>
            </a:r>
            <a:endParaRPr lang="ja-JP" altLang="en-US" sz="11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77" name="正方形/長方形 276"/>
          <p:cNvSpPr/>
          <p:nvPr/>
        </p:nvSpPr>
        <p:spPr>
          <a:xfrm>
            <a:off x="856831" y="4008675"/>
            <a:ext cx="1802341" cy="326977"/>
          </a:xfrm>
          <a:prstGeom prst="rect">
            <a:avLst/>
          </a:prstGeom>
          <a:solidFill>
            <a:srgbClr val="61B02C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11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やりなおす</a:t>
            </a:r>
            <a:endParaRPr lang="ja-JP" altLang="en-US" sz="11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78" name="正方形/長方形 277"/>
          <p:cNvSpPr/>
          <p:nvPr/>
        </p:nvSpPr>
        <p:spPr>
          <a:xfrm>
            <a:off x="856831" y="4387983"/>
            <a:ext cx="1802341" cy="326977"/>
          </a:xfrm>
          <a:prstGeom prst="rect">
            <a:avLst/>
          </a:prstGeom>
          <a:solidFill>
            <a:srgbClr val="61B02C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11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タイトルへ</a:t>
            </a:r>
            <a:endParaRPr lang="ja-JP" altLang="en-US" sz="11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79" name="楕円 278"/>
          <p:cNvSpPr/>
          <p:nvPr/>
        </p:nvSpPr>
        <p:spPr>
          <a:xfrm>
            <a:off x="547891" y="3670599"/>
            <a:ext cx="249683" cy="249683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86000">
                <a:schemeClr val="accent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600" dirty="0">
              <a:solidFill>
                <a:schemeClr val="tx1"/>
              </a:solidFill>
            </a:endParaRPr>
          </a:p>
        </p:txBody>
      </p:sp>
      <p:sp>
        <p:nvSpPr>
          <p:cNvPr id="280" name="楕円 279"/>
          <p:cNvSpPr/>
          <p:nvPr/>
        </p:nvSpPr>
        <p:spPr>
          <a:xfrm>
            <a:off x="547891" y="4047321"/>
            <a:ext cx="249683" cy="249683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600" dirty="0">
              <a:solidFill>
                <a:schemeClr val="tx1"/>
              </a:solidFill>
            </a:endParaRPr>
          </a:p>
        </p:txBody>
      </p:sp>
      <p:sp>
        <p:nvSpPr>
          <p:cNvPr id="281" name="楕円 280"/>
          <p:cNvSpPr/>
          <p:nvPr/>
        </p:nvSpPr>
        <p:spPr>
          <a:xfrm>
            <a:off x="547891" y="4413748"/>
            <a:ext cx="249683" cy="249683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600" dirty="0">
              <a:solidFill>
                <a:schemeClr val="tx1"/>
              </a:solidFill>
            </a:endParaRPr>
          </a:p>
        </p:txBody>
      </p:sp>
      <p:sp>
        <p:nvSpPr>
          <p:cNvPr id="283" name="正方形/長方形 282"/>
          <p:cNvSpPr/>
          <p:nvPr/>
        </p:nvSpPr>
        <p:spPr>
          <a:xfrm>
            <a:off x="2967540" y="3475426"/>
            <a:ext cx="5456460" cy="1304749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2400" dirty="0" smtClean="0">
                <a:solidFill>
                  <a:sysClr val="windowText" lastClr="000000"/>
                </a:solidFill>
                <a:latin typeface="+mn-ea"/>
              </a:rPr>
              <a:t>右のようなセットで表示されているボタンは</a:t>
            </a:r>
            <a:endParaRPr lang="en-US" altLang="ja-JP" sz="24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ja-JP" altLang="en-US" sz="2400" dirty="0" smtClean="0">
                <a:solidFill>
                  <a:sysClr val="windowText" lastClr="000000"/>
                </a:solidFill>
                <a:latin typeface="+mn-ea"/>
              </a:rPr>
              <a:t>全て画面切り替えを伴う</a:t>
            </a:r>
            <a:r>
              <a:rPr lang="en-US" altLang="ja-JP" sz="2400" dirty="0" smtClean="0">
                <a:solidFill>
                  <a:sysClr val="windowText" lastClr="000000"/>
                </a:solidFill>
                <a:latin typeface="+mn-ea"/>
              </a:rPr>
              <a:t>UI</a:t>
            </a:r>
            <a:r>
              <a:rPr lang="ja-JP" altLang="en-US" sz="2400" dirty="0" smtClean="0">
                <a:solidFill>
                  <a:sysClr val="windowText" lastClr="000000"/>
                </a:solidFill>
                <a:latin typeface="+mn-ea"/>
              </a:rPr>
              <a:t>操作</a:t>
            </a:r>
            <a:endParaRPr lang="ja-JP" altLang="en-US" sz="2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87" name="正方形/長方形 286"/>
          <p:cNvSpPr/>
          <p:nvPr/>
        </p:nvSpPr>
        <p:spPr>
          <a:xfrm>
            <a:off x="461743" y="5212275"/>
            <a:ext cx="2420352" cy="443691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　　　選んでいるボタン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85" name="楕円 284"/>
          <p:cNvSpPr/>
          <p:nvPr/>
        </p:nvSpPr>
        <p:spPr>
          <a:xfrm>
            <a:off x="607147" y="5324724"/>
            <a:ext cx="249683" cy="249683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86000">
                <a:schemeClr val="accent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600" dirty="0">
              <a:solidFill>
                <a:schemeClr val="tx1"/>
              </a:solidFill>
            </a:endParaRPr>
          </a:p>
        </p:txBody>
      </p:sp>
      <p:sp>
        <p:nvSpPr>
          <p:cNvPr id="288" name="正方形/長方形 287"/>
          <p:cNvSpPr/>
          <p:nvPr/>
        </p:nvSpPr>
        <p:spPr>
          <a:xfrm>
            <a:off x="461743" y="5948834"/>
            <a:ext cx="2420352" cy="443691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　　　選んでいないボタン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86" name="楕円 285"/>
          <p:cNvSpPr/>
          <p:nvPr/>
        </p:nvSpPr>
        <p:spPr>
          <a:xfrm>
            <a:off x="607148" y="6056277"/>
            <a:ext cx="249683" cy="249683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600" dirty="0">
              <a:solidFill>
                <a:schemeClr val="tx1"/>
              </a:solidFill>
            </a:endParaRPr>
          </a:p>
        </p:txBody>
      </p:sp>
      <p:sp>
        <p:nvSpPr>
          <p:cNvPr id="290" name="正方形/長方形 289"/>
          <p:cNvSpPr/>
          <p:nvPr/>
        </p:nvSpPr>
        <p:spPr>
          <a:xfrm>
            <a:off x="3107388" y="5093384"/>
            <a:ext cx="5307769" cy="1400013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クリックするとクリックされたボタンがパタパタし続けながら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現在の画面が徐々に暗転する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>
                <a:solidFill>
                  <a:sysClr val="windowText" lastClr="000000"/>
                </a:solidFill>
                <a:latin typeface="+mn-ea"/>
              </a:rPr>
              <a:t>暗転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しきると徐々に次の画面が明るみに出る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97400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UI</a:t>
            </a:r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見た目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11p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5" name="グループ化 4"/>
          <p:cNvGrpSpPr/>
          <p:nvPr/>
        </p:nvGrpSpPr>
        <p:grpSpPr>
          <a:xfrm>
            <a:off x="0" y="896771"/>
            <a:ext cx="4678680" cy="2550592"/>
            <a:chOff x="0" y="927250"/>
            <a:chExt cx="5404799" cy="2946437"/>
          </a:xfrm>
        </p:grpSpPr>
        <p:sp>
          <p:nvSpPr>
            <p:cNvPr id="31" name="正方形/長方形 30"/>
            <p:cNvSpPr>
              <a:spLocks noChangeAspect="1"/>
            </p:cNvSpPr>
            <p:nvPr/>
          </p:nvSpPr>
          <p:spPr>
            <a:xfrm>
              <a:off x="164650" y="927250"/>
              <a:ext cx="5240149" cy="2946437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300" dirty="0">
                <a:solidFill>
                  <a:schemeClr val="tx1"/>
                </a:solidFill>
              </a:endParaRPr>
            </a:p>
          </p:txBody>
        </p:sp>
        <p:pic>
          <p:nvPicPr>
            <p:cNvPr id="32" name="図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242" y="988423"/>
              <a:ext cx="5010914" cy="1670305"/>
            </a:xfrm>
            <a:prstGeom prst="rect">
              <a:avLst/>
            </a:prstGeom>
            <a:effectLst>
              <a:outerShdw blurRad="63500" dist="38100" dir="16200000" sx="87000" sy="87000" rotWithShape="0">
                <a:prstClr val="black">
                  <a:alpha val="25000"/>
                </a:prstClr>
              </a:outerShdw>
            </a:effectLst>
          </p:spPr>
        </p:pic>
        <p:grpSp>
          <p:nvGrpSpPr>
            <p:cNvPr id="33" name="グループ化 32"/>
            <p:cNvGrpSpPr/>
            <p:nvPr/>
          </p:nvGrpSpPr>
          <p:grpSpPr>
            <a:xfrm>
              <a:off x="1211567" y="2703576"/>
              <a:ext cx="3136488" cy="1139182"/>
              <a:chOff x="-3714352" y="4062522"/>
              <a:chExt cx="4038473" cy="1466786"/>
            </a:xfrm>
          </p:grpSpPr>
          <p:sp>
            <p:nvSpPr>
              <p:cNvPr id="34" name="正方形/長方形 33"/>
              <p:cNvSpPr/>
              <p:nvPr/>
            </p:nvSpPr>
            <p:spPr>
              <a:xfrm>
                <a:off x="-3714352" y="4062522"/>
                <a:ext cx="4038473" cy="1466786"/>
              </a:xfrm>
              <a:prstGeom prst="rect">
                <a:avLst/>
              </a:prstGeom>
              <a:solidFill>
                <a:srgbClr val="61B02C"/>
              </a:solidFill>
              <a:ln w="38100">
                <a:solidFill>
                  <a:schemeClr val="bg2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endParaRPr lang="ja-JP" altLang="en-US" sz="36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35" name="正方形/長方形 34"/>
              <p:cNvSpPr/>
              <p:nvPr/>
            </p:nvSpPr>
            <p:spPr>
              <a:xfrm>
                <a:off x="-3018300" y="4182427"/>
                <a:ext cx="3191707" cy="579034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1600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はじめる</a:t>
                </a:r>
                <a:endParaRPr lang="ja-JP" altLang="en-US" sz="16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36" name="正方形/長方形 35"/>
              <p:cNvSpPr/>
              <p:nvPr/>
            </p:nvSpPr>
            <p:spPr>
              <a:xfrm>
                <a:off x="-3014702" y="4834787"/>
                <a:ext cx="3191709" cy="579033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1600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デスクトップへ</a:t>
                </a:r>
                <a:endParaRPr lang="ja-JP" altLang="en-US" sz="16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37" name="楕円 36"/>
              <p:cNvSpPr/>
              <p:nvPr/>
            </p:nvSpPr>
            <p:spPr>
              <a:xfrm>
                <a:off x="-3551900" y="4241344"/>
                <a:ext cx="442156" cy="442154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lumMod val="0"/>
                      <a:lumOff val="100000"/>
                    </a:schemeClr>
                  </a:gs>
                  <a:gs pos="86000">
                    <a:schemeClr val="accent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/>
                <a:endParaRPr lang="ja-JP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楕円 37"/>
              <p:cNvSpPr/>
              <p:nvPr/>
            </p:nvSpPr>
            <p:spPr>
              <a:xfrm>
                <a:off x="-3553823" y="4904475"/>
                <a:ext cx="442156" cy="442154"/>
              </a:xfrm>
              <a:prstGeom prst="ellipse">
                <a:avLst/>
              </a:prstGeom>
              <a:gradFill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/>
                <a:endParaRPr lang="ja-JP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9" name="グループ化 38"/>
            <p:cNvGrpSpPr/>
            <p:nvPr/>
          </p:nvGrpSpPr>
          <p:grpSpPr>
            <a:xfrm>
              <a:off x="0" y="1476375"/>
              <a:ext cx="5362575" cy="889635"/>
              <a:chOff x="3791383" y="2315650"/>
              <a:chExt cx="5362575" cy="889635"/>
            </a:xfrm>
            <a:effectLst>
              <a:glow rad="63500">
                <a:schemeClr val="accent6"/>
              </a:glow>
              <a:outerShdw sx="96000" sy="96000" algn="ctr" rotWithShape="0">
                <a:prstClr val="black">
                  <a:alpha val="50000"/>
                </a:prstClr>
              </a:outerShdw>
            </a:effectLst>
          </p:grpSpPr>
          <p:sp>
            <p:nvSpPr>
              <p:cNvPr id="40" name="減算 39"/>
              <p:cNvSpPr/>
              <p:nvPr/>
            </p:nvSpPr>
            <p:spPr>
              <a:xfrm>
                <a:off x="3791383" y="2912448"/>
                <a:ext cx="5362575" cy="183600"/>
              </a:xfrm>
              <a:prstGeom prst="mathMinus">
                <a:avLst>
                  <a:gd name="adj1" fmla="val 10000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 anchorCtr="0"/>
              <a:lstStyle/>
              <a:p>
                <a:pPr algn="ctr"/>
                <a:endParaRPr lang="ja-JP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減算 40"/>
              <p:cNvSpPr/>
              <p:nvPr/>
            </p:nvSpPr>
            <p:spPr>
              <a:xfrm rot="5400000">
                <a:off x="7933871" y="2694166"/>
                <a:ext cx="838638" cy="183600"/>
              </a:xfrm>
              <a:prstGeom prst="mathMinus">
                <a:avLst>
                  <a:gd name="adj1" fmla="val 10000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 anchorCtr="0"/>
              <a:lstStyle/>
              <a:p>
                <a:pPr algn="ctr"/>
                <a:endParaRPr lang="ja-JP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減算 41"/>
              <p:cNvSpPr/>
              <p:nvPr/>
            </p:nvSpPr>
            <p:spPr>
              <a:xfrm>
                <a:off x="6872405" y="2407158"/>
                <a:ext cx="1812924" cy="184784"/>
              </a:xfrm>
              <a:prstGeom prst="mathMinus">
                <a:avLst>
                  <a:gd name="adj1" fmla="val 10000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 anchorCtr="0"/>
              <a:lstStyle/>
              <a:p>
                <a:pPr algn="ctr"/>
                <a:endParaRPr lang="ja-JP" altLang="en-US" sz="9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43" name="図 4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6769404" y="2315650"/>
                <a:ext cx="368126" cy="368126"/>
              </a:xfrm>
              <a:prstGeom prst="rect">
                <a:avLst/>
              </a:prstGeom>
            </p:spPr>
          </p:pic>
        </p:grpSp>
        <p:sp>
          <p:nvSpPr>
            <p:cNvPr id="44" name="正方形/長方形 43"/>
            <p:cNvSpPr/>
            <p:nvPr/>
          </p:nvSpPr>
          <p:spPr>
            <a:xfrm>
              <a:off x="628865" y="1214247"/>
              <a:ext cx="4016778" cy="7767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4800" dirty="0" smtClean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sx="97000" sy="97000" algn="ctr" rotWithShape="0">
                      <a:prstClr val="black">
                        <a:alpha val="50000"/>
                      </a:prstClr>
                    </a:outerShdw>
                  </a:effectLst>
                  <a:latin typeface="HGS創英角ﾎﾟｯﾌﾟ体" panose="040B0A00000000000000" pitchFamily="50" charset="-128"/>
                  <a:ea typeface="HGS創英角ﾎﾟｯﾌﾟ体" panose="040B0A00000000000000" pitchFamily="50" charset="-128"/>
                </a:rPr>
                <a:t>バスネ    ク</a:t>
              </a:r>
              <a:endParaRPr lang="ja-JP" altLang="en-US" sz="4800" dirty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sx="97000" sy="97000" algn="ctr" rotWithShape="0">
                    <a:prstClr val="black">
                      <a:alpha val="50000"/>
                    </a:prstClr>
                  </a:outerShdw>
                </a:effectLst>
                <a:latin typeface="HGS創英角ﾎﾟｯﾌﾟ体" panose="040B0A00000000000000" pitchFamily="50" charset="-128"/>
                <a:ea typeface="HGS創英角ﾎﾟｯﾌﾟ体" panose="040B0A00000000000000" pitchFamily="50" charset="-128"/>
              </a:endParaRPr>
            </a:p>
          </p:txBody>
        </p:sp>
      </p:grpSp>
      <p:grpSp>
        <p:nvGrpSpPr>
          <p:cNvPr id="4" name="グループ化 3"/>
          <p:cNvGrpSpPr/>
          <p:nvPr/>
        </p:nvGrpSpPr>
        <p:grpSpPr>
          <a:xfrm>
            <a:off x="115264" y="3651128"/>
            <a:ext cx="4563416" cy="2565923"/>
            <a:chOff x="-479096" y="4154898"/>
            <a:chExt cx="6195513" cy="3483620"/>
          </a:xfrm>
        </p:grpSpPr>
        <p:sp>
          <p:nvSpPr>
            <p:cNvPr id="45" name="正方形/長方形 44"/>
            <p:cNvSpPr>
              <a:spLocks noChangeAspect="1"/>
            </p:cNvSpPr>
            <p:nvPr/>
          </p:nvSpPr>
          <p:spPr>
            <a:xfrm>
              <a:off x="-479096" y="4154898"/>
              <a:ext cx="6195513" cy="3483620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300" dirty="0">
                <a:solidFill>
                  <a:schemeClr val="tx1"/>
                </a:solidFill>
              </a:endParaRPr>
            </a:p>
          </p:txBody>
        </p:sp>
        <p:grpSp>
          <p:nvGrpSpPr>
            <p:cNvPr id="46" name="グループ化 45"/>
            <p:cNvGrpSpPr/>
            <p:nvPr/>
          </p:nvGrpSpPr>
          <p:grpSpPr>
            <a:xfrm>
              <a:off x="704896" y="4391379"/>
              <a:ext cx="3943304" cy="3196369"/>
              <a:chOff x="430576" y="4421859"/>
              <a:chExt cx="4426232" cy="3587822"/>
            </a:xfrm>
          </p:grpSpPr>
          <p:sp>
            <p:nvSpPr>
              <p:cNvPr id="47" name="片側の 2 つの角を丸めた四角形 46"/>
              <p:cNvSpPr/>
              <p:nvPr/>
            </p:nvSpPr>
            <p:spPr>
              <a:xfrm>
                <a:off x="430576" y="4421859"/>
                <a:ext cx="4248102" cy="3587822"/>
              </a:xfrm>
              <a:prstGeom prst="round2SameRect">
                <a:avLst>
                  <a:gd name="adj1" fmla="val 12842"/>
                  <a:gd name="adj2" fmla="val 0"/>
                </a:avLst>
              </a:prstGeom>
              <a:solidFill>
                <a:schemeClr val="bg1"/>
              </a:solidFill>
              <a:ln w="381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/>
                <a:endParaRPr lang="ja-JP" altLang="en-US" sz="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正方形/長方形 47"/>
              <p:cNvSpPr/>
              <p:nvPr/>
            </p:nvSpPr>
            <p:spPr>
              <a:xfrm>
                <a:off x="446921" y="5088987"/>
                <a:ext cx="4215412" cy="2909119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endParaRPr lang="ja-JP" altLang="en-US" sz="16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49" name="正方形/長方形 48"/>
              <p:cNvSpPr/>
              <p:nvPr/>
            </p:nvSpPr>
            <p:spPr>
              <a:xfrm>
                <a:off x="1074420" y="5190646"/>
                <a:ext cx="3507380" cy="485081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１－１</a:t>
                </a:r>
                <a:r>
                  <a:rPr lang="en-US" altLang="ja-JP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	</a:t>
                </a: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　★★★</a:t>
                </a:r>
                <a:endParaRPr lang="ja-JP" altLang="en-US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50" name="楕円 49"/>
              <p:cNvSpPr/>
              <p:nvPr/>
            </p:nvSpPr>
            <p:spPr>
              <a:xfrm>
                <a:off x="560832" y="5224239"/>
                <a:ext cx="408551" cy="408551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lumMod val="0"/>
                      <a:lumOff val="100000"/>
                    </a:schemeClr>
                  </a:gs>
                  <a:gs pos="86000">
                    <a:schemeClr val="accent4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/>
                <a:endParaRPr lang="ja-JP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楕円 50"/>
              <p:cNvSpPr/>
              <p:nvPr/>
            </p:nvSpPr>
            <p:spPr>
              <a:xfrm>
                <a:off x="561600" y="5789670"/>
                <a:ext cx="408551" cy="408551"/>
              </a:xfrm>
              <a:prstGeom prst="ellipse">
                <a:avLst/>
              </a:prstGeom>
              <a:gradFill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/>
                <a:endParaRPr lang="ja-JP" altLang="en-US" sz="3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正方形/長方形 51"/>
              <p:cNvSpPr/>
              <p:nvPr/>
            </p:nvSpPr>
            <p:spPr>
              <a:xfrm>
                <a:off x="458243" y="4482647"/>
                <a:ext cx="4192766" cy="51490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400" dirty="0" smtClean="0">
                    <a:solidFill>
                      <a:srgbClr val="61B02C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ステージセレクト</a:t>
                </a:r>
                <a:endParaRPr lang="ja-JP" altLang="en-US" sz="2400" dirty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53" name="正方形/長方形 52"/>
              <p:cNvSpPr/>
              <p:nvPr/>
            </p:nvSpPr>
            <p:spPr>
              <a:xfrm>
                <a:off x="1074420" y="5757574"/>
                <a:ext cx="3507380" cy="485081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１－</a:t>
                </a:r>
                <a:r>
                  <a:rPr lang="ja-JP" altLang="en-US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２</a:t>
                </a:r>
                <a:r>
                  <a:rPr lang="en-US" altLang="ja-JP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	</a:t>
                </a: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　★★★</a:t>
                </a:r>
                <a:endParaRPr lang="ja-JP" altLang="en-US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54" name="正方形/長方形 53"/>
              <p:cNvSpPr/>
              <p:nvPr/>
            </p:nvSpPr>
            <p:spPr>
              <a:xfrm>
                <a:off x="1074420" y="6311294"/>
                <a:ext cx="3507380" cy="485081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１－</a:t>
                </a:r>
                <a:r>
                  <a:rPr lang="ja-JP" altLang="en-US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３</a:t>
                </a:r>
                <a:r>
                  <a:rPr lang="en-US" altLang="ja-JP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	</a:t>
                </a: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　★★★</a:t>
                </a:r>
                <a:endParaRPr lang="ja-JP" altLang="en-US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55" name="正方形/長方形 54"/>
              <p:cNvSpPr/>
              <p:nvPr/>
            </p:nvSpPr>
            <p:spPr>
              <a:xfrm>
                <a:off x="1064260" y="6858000"/>
                <a:ext cx="3507380" cy="485081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１－４</a:t>
                </a:r>
                <a:r>
                  <a:rPr lang="en-US" altLang="ja-JP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	</a:t>
                </a: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　★★★</a:t>
                </a:r>
                <a:endParaRPr lang="ja-JP" altLang="en-US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56" name="正方形/長方形 55"/>
              <p:cNvSpPr/>
              <p:nvPr/>
            </p:nvSpPr>
            <p:spPr>
              <a:xfrm>
                <a:off x="1066190" y="7415514"/>
                <a:ext cx="3507380" cy="4850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タイトルへ</a:t>
                </a:r>
                <a:endParaRPr lang="ja-JP" altLang="en-US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57" name="楕円 56"/>
              <p:cNvSpPr/>
              <p:nvPr/>
            </p:nvSpPr>
            <p:spPr>
              <a:xfrm>
                <a:off x="561600" y="6336000"/>
                <a:ext cx="408551" cy="408551"/>
              </a:xfrm>
              <a:prstGeom prst="ellipse">
                <a:avLst/>
              </a:prstGeom>
              <a:gradFill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/>
                <a:endParaRPr lang="ja-JP" altLang="en-US" sz="3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楕円 57"/>
              <p:cNvSpPr/>
              <p:nvPr/>
            </p:nvSpPr>
            <p:spPr>
              <a:xfrm>
                <a:off x="561600" y="6912000"/>
                <a:ext cx="408551" cy="408551"/>
              </a:xfrm>
              <a:prstGeom prst="ellipse">
                <a:avLst/>
              </a:prstGeom>
              <a:gradFill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/>
                <a:endParaRPr lang="ja-JP" altLang="en-US" sz="3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楕円 58"/>
              <p:cNvSpPr/>
              <p:nvPr/>
            </p:nvSpPr>
            <p:spPr>
              <a:xfrm>
                <a:off x="561600" y="7457636"/>
                <a:ext cx="408551" cy="408551"/>
              </a:xfrm>
              <a:prstGeom prst="ellipse">
                <a:avLst/>
              </a:prstGeom>
              <a:gradFill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/>
                <a:endParaRPr lang="ja-JP" altLang="en-US" sz="3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二等辺三角形 59"/>
              <p:cNvSpPr/>
              <p:nvPr/>
            </p:nvSpPr>
            <p:spPr>
              <a:xfrm rot="5400000">
                <a:off x="4516448" y="6353767"/>
                <a:ext cx="325120" cy="355600"/>
              </a:xfrm>
              <a:prstGeom prst="triangle">
                <a:avLst/>
              </a:prstGeom>
              <a:solidFill>
                <a:schemeClr val="bg1"/>
              </a:solidFill>
              <a:ln w="381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/>
                <a:endParaRPr lang="ja-JP" altLang="en-US" sz="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115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ワークスペース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まだ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3" name="グループ化 12"/>
          <p:cNvGrpSpPr/>
          <p:nvPr/>
        </p:nvGrpSpPr>
        <p:grpSpPr>
          <a:xfrm>
            <a:off x="321093" y="2982162"/>
            <a:ext cx="2811992" cy="1581130"/>
            <a:chOff x="106750" y="898104"/>
            <a:chExt cx="6898437" cy="3880372"/>
          </a:xfrm>
        </p:grpSpPr>
        <p:sp>
          <p:nvSpPr>
            <p:cNvPr id="14" name="正方形/長方形 13"/>
            <p:cNvSpPr>
              <a:spLocks noChangeAspect="1"/>
            </p:cNvSpPr>
            <p:nvPr/>
          </p:nvSpPr>
          <p:spPr>
            <a:xfrm>
              <a:off x="106750" y="898105"/>
              <a:ext cx="6898437" cy="3880371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400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グループ化 14"/>
            <p:cNvGrpSpPr/>
            <p:nvPr/>
          </p:nvGrpSpPr>
          <p:grpSpPr>
            <a:xfrm>
              <a:off x="2002683" y="3717835"/>
              <a:ext cx="375560" cy="751120"/>
              <a:chOff x="2938729" y="3075236"/>
              <a:chExt cx="622422" cy="1244844"/>
            </a:xfrm>
          </p:grpSpPr>
          <p:pic>
            <p:nvPicPr>
              <p:cNvPr id="39" name="図 38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0" name="図 3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6" name="図 1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2234" y="2134608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7" name="グループ化 16"/>
            <p:cNvGrpSpPr/>
            <p:nvPr/>
          </p:nvGrpSpPr>
          <p:grpSpPr>
            <a:xfrm>
              <a:off x="3156308" y="1217478"/>
              <a:ext cx="375560" cy="751120"/>
              <a:chOff x="2938729" y="3075236"/>
              <a:chExt cx="622422" cy="1244844"/>
            </a:xfrm>
          </p:grpSpPr>
          <p:pic>
            <p:nvPicPr>
              <p:cNvPr id="37" name="図 3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図 37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8" name="図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4404" y="2134607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9" name="グループ化 18"/>
            <p:cNvGrpSpPr/>
            <p:nvPr/>
          </p:nvGrpSpPr>
          <p:grpSpPr>
            <a:xfrm>
              <a:off x="5936359" y="3521503"/>
              <a:ext cx="375560" cy="751120"/>
              <a:chOff x="2938729" y="3075236"/>
              <a:chExt cx="622422" cy="1244844"/>
            </a:xfrm>
          </p:grpSpPr>
          <p:pic>
            <p:nvPicPr>
              <p:cNvPr id="35" name="図 3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6" name="図 35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20" name="図 19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384" y="1217478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1" name="直線コネクタ 20"/>
            <p:cNvCxnSpPr/>
            <p:nvPr/>
          </p:nvCxnSpPr>
          <p:spPr>
            <a:xfrm>
              <a:off x="4640968" y="2041471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/>
            <p:cNvCxnSpPr/>
            <p:nvPr/>
          </p:nvCxnSpPr>
          <p:spPr>
            <a:xfrm>
              <a:off x="4640968" y="2693416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/>
            <p:cNvCxnSpPr/>
            <p:nvPr/>
          </p:nvCxnSpPr>
          <p:spPr>
            <a:xfrm>
              <a:off x="929290" y="1131987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/>
            <p:cNvCxnSpPr/>
            <p:nvPr/>
          </p:nvCxnSpPr>
          <p:spPr>
            <a:xfrm>
              <a:off x="929290" y="1783932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正方形/長方形 24"/>
            <p:cNvSpPr/>
            <p:nvPr/>
          </p:nvSpPr>
          <p:spPr>
            <a:xfrm>
              <a:off x="4377672" y="898104"/>
              <a:ext cx="2502013" cy="6499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lang="ja-JP" altLang="en-US" sz="1050" dirty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走行距離</a:t>
              </a:r>
              <a:r>
                <a:rPr lang="ja-JP" altLang="en-US" sz="1200" dirty="0" smtClean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１００</a:t>
              </a:r>
              <a:endParaRPr lang="ja-JP" altLang="en-US" sz="1050" dirty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endParaRPr>
            </a:p>
          </p:txBody>
        </p:sp>
        <p:pic>
          <p:nvPicPr>
            <p:cNvPr id="26" name="図 25"/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43" t="32461" b="10765"/>
            <a:stretch/>
          </p:blipFill>
          <p:spPr>
            <a:xfrm>
              <a:off x="195713" y="2186664"/>
              <a:ext cx="3068747" cy="1442117"/>
            </a:xfrm>
            <a:prstGeom prst="rect">
              <a:avLst/>
            </a:prstGeom>
          </p:spPr>
        </p:pic>
      </p:grpSp>
      <p:sp>
        <p:nvSpPr>
          <p:cNvPr id="41" name="正方形/長方形 40"/>
          <p:cNvSpPr>
            <a:spLocks noChangeAspect="1"/>
          </p:cNvSpPr>
          <p:nvPr/>
        </p:nvSpPr>
        <p:spPr>
          <a:xfrm>
            <a:off x="325345" y="1009624"/>
            <a:ext cx="2811992" cy="158113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400" dirty="0">
              <a:solidFill>
                <a:schemeClr val="tx1"/>
              </a:solidFill>
            </a:endParaRPr>
          </a:p>
        </p:txBody>
      </p:sp>
      <p:sp>
        <p:nvSpPr>
          <p:cNvPr id="42" name="正方形/長方形 41"/>
          <p:cNvSpPr/>
          <p:nvPr/>
        </p:nvSpPr>
        <p:spPr>
          <a:xfrm>
            <a:off x="1223631" y="1435588"/>
            <a:ext cx="1019889" cy="264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u="sng" dirty="0" err="1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Busnake</a:t>
            </a:r>
            <a:r>
              <a:rPr lang="en-US" altLang="ja-JP" sz="3600" u="sng" dirty="0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 </a:t>
            </a:r>
            <a:endParaRPr lang="ja-JP" altLang="en-US" sz="3600" u="sng" dirty="0">
              <a:solidFill>
                <a:schemeClr val="bg1"/>
              </a:solidFill>
              <a:effectLst>
                <a:glow rad="63500">
                  <a:schemeClr val="accent6">
                    <a:alpha val="99000"/>
                  </a:schemeClr>
                </a:glow>
                <a:outerShdw blurRad="50800" dist="88900" dir="2700000" algn="tl" rotWithShape="0">
                  <a:prstClr val="black"/>
                </a:outerShdw>
              </a:effectLst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28" name="グループ化 27"/>
          <p:cNvGrpSpPr/>
          <p:nvPr/>
        </p:nvGrpSpPr>
        <p:grpSpPr>
          <a:xfrm>
            <a:off x="3593147" y="1140047"/>
            <a:ext cx="5373819" cy="2802547"/>
            <a:chOff x="2107337" y="2523967"/>
            <a:chExt cx="5373819" cy="2802547"/>
          </a:xfrm>
        </p:grpSpPr>
        <p:grpSp>
          <p:nvGrpSpPr>
            <p:cNvPr id="29" name="グループ化 28"/>
            <p:cNvGrpSpPr/>
            <p:nvPr/>
          </p:nvGrpSpPr>
          <p:grpSpPr>
            <a:xfrm>
              <a:off x="2107337" y="2523967"/>
              <a:ext cx="5373819" cy="2802547"/>
              <a:chOff x="1117837" y="3562101"/>
              <a:chExt cx="3734204" cy="1947457"/>
            </a:xfrm>
          </p:grpSpPr>
          <p:grpSp>
            <p:nvGrpSpPr>
              <p:cNvPr id="31" name="グループ化 30"/>
              <p:cNvGrpSpPr/>
              <p:nvPr/>
            </p:nvGrpSpPr>
            <p:grpSpPr>
              <a:xfrm>
                <a:off x="2931556" y="3649095"/>
                <a:ext cx="367019" cy="733753"/>
                <a:chOff x="2938729" y="3075236"/>
                <a:chExt cx="622422" cy="1244844"/>
              </a:xfrm>
            </p:grpSpPr>
            <p:pic>
              <p:nvPicPr>
                <p:cNvPr id="44" name="図 43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38729" y="3075236"/>
                  <a:ext cx="622422" cy="1244844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45" name="図 44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029261" y="3153867"/>
                  <a:ext cx="436813" cy="436813"/>
                </a:xfrm>
                <a:prstGeom prst="rect">
                  <a:avLst/>
                </a:prstGeom>
              </p:spPr>
            </p:pic>
          </p:grpSp>
          <p:grpSp>
            <p:nvGrpSpPr>
              <p:cNvPr id="32" name="グループ化 31"/>
              <p:cNvGrpSpPr/>
              <p:nvPr/>
            </p:nvGrpSpPr>
            <p:grpSpPr>
              <a:xfrm>
                <a:off x="1117837" y="3562101"/>
                <a:ext cx="3734204" cy="1947457"/>
                <a:chOff x="1483306" y="1905104"/>
                <a:chExt cx="3734204" cy="1947457"/>
              </a:xfrm>
            </p:grpSpPr>
            <p:sp>
              <p:nvSpPr>
                <p:cNvPr id="34" name="角丸四角形 33"/>
                <p:cNvSpPr/>
                <p:nvPr/>
              </p:nvSpPr>
              <p:spPr>
                <a:xfrm>
                  <a:off x="1483306" y="1905104"/>
                  <a:ext cx="3734204" cy="1947457"/>
                </a:xfrm>
                <a:prstGeom prst="roundRect">
                  <a:avLst/>
                </a:prstGeom>
                <a:solidFill>
                  <a:schemeClr val="bg1"/>
                </a:solidFill>
                <a:ln w="38100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0" tIns="0" rIns="0" bIns="0" rtlCol="0" anchor="ctr" anchorCtr="0"/>
                <a:lstStyle/>
                <a:p>
                  <a:pPr algn="ctr"/>
                  <a:endParaRPr kumimoji="1" lang="ja-JP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片側の 2 つの角を丸めた四角形 42"/>
                <p:cNvSpPr/>
                <p:nvPr/>
              </p:nvSpPr>
              <p:spPr>
                <a:xfrm rot="10800000">
                  <a:off x="1503042" y="2632794"/>
                  <a:ext cx="3695702" cy="1200064"/>
                </a:xfrm>
                <a:prstGeom prst="round2SameRect">
                  <a:avLst>
                    <a:gd name="adj1" fmla="val 29604"/>
                    <a:gd name="adj2" fmla="val 0"/>
                  </a:avLst>
                </a:prstGeom>
                <a:solidFill>
                  <a:srgbClr val="61B02C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0" tIns="0" rIns="0" bIns="0" rtlCol="0" anchor="ctr" anchorCtr="0"/>
                <a:lstStyle/>
                <a:p>
                  <a:pPr algn="ctr"/>
                  <a:endParaRPr kumimoji="1" lang="ja-JP" altLang="en-US" sz="10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3" name="正方形/長方形 32"/>
              <p:cNvSpPr/>
              <p:nvPr/>
            </p:nvSpPr>
            <p:spPr>
              <a:xfrm>
                <a:off x="1762382" y="4340601"/>
                <a:ext cx="2445114" cy="99158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dirty="0" smtClean="0">
                    <a:solidFill>
                      <a:schemeClr val="bg1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▶　　</a:t>
                </a: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つづける</a:t>
                </a:r>
                <a:r>
                  <a:rPr lang="ja-JP" altLang="en-US" dirty="0" smtClean="0">
                    <a:solidFill>
                      <a:schemeClr val="bg1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　　</a:t>
                </a:r>
                <a:r>
                  <a:rPr lang="ja-JP" altLang="en-US" dirty="0" smtClean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◀</a:t>
                </a:r>
                <a:endParaRPr lang="en-US" altLang="ja-JP" dirty="0" smtClean="0">
                  <a:solidFill>
                    <a:schemeClr val="bg1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ja-JP" altLang="en-US" dirty="0" smtClean="0">
                    <a:solidFill>
                      <a:schemeClr val="bg1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やりなおす</a:t>
                </a:r>
                <a:endParaRPr lang="en-US" altLang="ja-JP" dirty="0" smtClean="0">
                  <a:solidFill>
                    <a:schemeClr val="bg1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ja-JP" altLang="en-US" dirty="0" smtClean="0">
                    <a:solidFill>
                      <a:schemeClr val="bg1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タイトルへ</a:t>
                </a:r>
                <a:endParaRPr lang="ja-JP" altLang="en-US" dirty="0">
                  <a:solidFill>
                    <a:schemeClr val="bg1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</p:grpSp>
        <p:sp>
          <p:nvSpPr>
            <p:cNvPr id="30" name="正方形/長方形 29"/>
            <p:cNvSpPr/>
            <p:nvPr/>
          </p:nvSpPr>
          <p:spPr>
            <a:xfrm>
              <a:off x="2785857" y="2615433"/>
              <a:ext cx="4016778" cy="7767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5400" dirty="0" smtClean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ポーズ</a:t>
              </a:r>
              <a:endParaRPr lang="ja-JP" altLang="en-US" sz="5400" dirty="0">
                <a:solidFill>
                  <a:srgbClr val="61B02C"/>
                </a:solidFill>
                <a:effectLst/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</p:grpSp>
      <p:grpSp>
        <p:nvGrpSpPr>
          <p:cNvPr id="46" name="グループ化 45"/>
          <p:cNvGrpSpPr/>
          <p:nvPr/>
        </p:nvGrpSpPr>
        <p:grpSpPr>
          <a:xfrm>
            <a:off x="6496484" y="4353643"/>
            <a:ext cx="2396881" cy="2385402"/>
            <a:chOff x="331802" y="-791265"/>
            <a:chExt cx="6242317" cy="6212422"/>
          </a:xfrm>
          <a:noFill/>
          <a:effectLst>
            <a:glow rad="101600">
              <a:schemeClr val="tx1"/>
            </a:glow>
          </a:effectLst>
        </p:grpSpPr>
        <p:pic>
          <p:nvPicPr>
            <p:cNvPr id="47" name="図 46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802" y="3860578"/>
              <a:ext cx="6242317" cy="1560579"/>
            </a:xfrm>
            <a:prstGeom prst="rect">
              <a:avLst/>
            </a:prstGeom>
            <a:grpFill/>
          </p:spPr>
        </p:pic>
        <p:pic>
          <p:nvPicPr>
            <p:cNvPr id="48" name="図 47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802" y="760097"/>
              <a:ext cx="6242314" cy="1560579"/>
            </a:xfrm>
            <a:prstGeom prst="rect">
              <a:avLst/>
            </a:prstGeom>
            <a:grpFill/>
          </p:spPr>
        </p:pic>
        <p:pic>
          <p:nvPicPr>
            <p:cNvPr id="49" name="図 48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802" y="-791265"/>
              <a:ext cx="6242317" cy="1560579"/>
            </a:xfrm>
            <a:prstGeom prst="rect">
              <a:avLst/>
            </a:prstGeom>
            <a:grpFill/>
          </p:spPr>
        </p:pic>
        <p:pic>
          <p:nvPicPr>
            <p:cNvPr id="50" name="図 49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802" y="2309397"/>
              <a:ext cx="6242317" cy="1560579"/>
            </a:xfrm>
            <a:prstGeom prst="rect">
              <a:avLst/>
            </a:prstGeom>
            <a:grpFill/>
          </p:spPr>
        </p:pic>
      </p:grpSp>
      <p:grpSp>
        <p:nvGrpSpPr>
          <p:cNvPr id="51" name="グループ化 50"/>
          <p:cNvGrpSpPr/>
          <p:nvPr/>
        </p:nvGrpSpPr>
        <p:grpSpPr>
          <a:xfrm>
            <a:off x="1548306" y="4961442"/>
            <a:ext cx="2298189" cy="1716149"/>
            <a:chOff x="-3730011" y="2490233"/>
            <a:chExt cx="4069791" cy="3039075"/>
          </a:xfrm>
        </p:grpSpPr>
        <p:sp>
          <p:nvSpPr>
            <p:cNvPr id="52" name="片側の 2 つの角を丸めた四角形 51"/>
            <p:cNvSpPr/>
            <p:nvPr/>
          </p:nvSpPr>
          <p:spPr>
            <a:xfrm>
              <a:off x="-3730011" y="2490233"/>
              <a:ext cx="4069791" cy="3039075"/>
            </a:xfrm>
            <a:prstGeom prst="round2SameRect">
              <a:avLst>
                <a:gd name="adj1" fmla="val 12842"/>
                <a:gd name="adj2" fmla="val 0"/>
              </a:avLst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400" dirty="0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/>
            <p:cNvSpPr/>
            <p:nvPr/>
          </p:nvSpPr>
          <p:spPr>
            <a:xfrm>
              <a:off x="-3714352" y="3397890"/>
              <a:ext cx="4038473" cy="2131418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sz="24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54" name="正方形/長方形 53"/>
            <p:cNvSpPr/>
            <p:nvPr/>
          </p:nvSpPr>
          <p:spPr>
            <a:xfrm>
              <a:off x="-3014701" y="3498731"/>
              <a:ext cx="3191708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つづける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55" name="正方形/長方形 54"/>
            <p:cNvSpPr/>
            <p:nvPr/>
          </p:nvSpPr>
          <p:spPr>
            <a:xfrm>
              <a:off x="-3014702" y="4163082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やりなおす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56" name="正方形/長方形 55"/>
            <p:cNvSpPr/>
            <p:nvPr/>
          </p:nvSpPr>
          <p:spPr>
            <a:xfrm>
              <a:off x="-3014703" y="4834788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タイトルへ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57" name="楕円 56"/>
            <p:cNvSpPr/>
            <p:nvPr/>
          </p:nvSpPr>
          <p:spPr>
            <a:xfrm>
              <a:off x="-3561795" y="3564394"/>
              <a:ext cx="442155" cy="44215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86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8" name="楕円 57"/>
            <p:cNvSpPr/>
            <p:nvPr/>
          </p:nvSpPr>
          <p:spPr>
            <a:xfrm>
              <a:off x="-3561794" y="4231520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9" name="楕円 58"/>
            <p:cNvSpPr/>
            <p:nvPr/>
          </p:nvSpPr>
          <p:spPr>
            <a:xfrm>
              <a:off x="-3561794" y="4880414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60" name="正方形/長方形 59"/>
            <p:cNvSpPr/>
            <p:nvPr/>
          </p:nvSpPr>
          <p:spPr>
            <a:xfrm>
              <a:off x="-3703505" y="2519269"/>
              <a:ext cx="4016778" cy="7767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3600" dirty="0" smtClean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ポーズ</a:t>
              </a:r>
              <a:endParaRPr lang="ja-JP" altLang="en-US" sz="3600" dirty="0">
                <a:solidFill>
                  <a:srgbClr val="61B02C"/>
                </a:solidFill>
                <a:effectLst/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565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正方形/長方形 63"/>
          <p:cNvSpPr>
            <a:spLocks noChangeAspect="1"/>
          </p:cNvSpPr>
          <p:nvPr/>
        </p:nvSpPr>
        <p:spPr>
          <a:xfrm>
            <a:off x="3776529" y="1277770"/>
            <a:ext cx="5240149" cy="2946437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400" dirty="0">
              <a:solidFill>
                <a:schemeClr val="tx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121" y="1338943"/>
            <a:ext cx="5010914" cy="1670305"/>
          </a:xfrm>
          <a:prstGeom prst="rect">
            <a:avLst/>
          </a:prstGeom>
          <a:effectLst>
            <a:outerShdw blurRad="63500" dist="38100" dir="16200000" sx="87000" sy="87000" rotWithShape="0">
              <a:prstClr val="black">
                <a:alpha val="25000"/>
              </a:prstClr>
            </a:outerShdw>
          </a:effectLst>
        </p:spPr>
      </p:pic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ワークスペース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まだ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3" name="グループ化 12"/>
          <p:cNvGrpSpPr/>
          <p:nvPr/>
        </p:nvGrpSpPr>
        <p:grpSpPr>
          <a:xfrm>
            <a:off x="321093" y="2982162"/>
            <a:ext cx="2811992" cy="1581130"/>
            <a:chOff x="106750" y="898104"/>
            <a:chExt cx="6898437" cy="3880372"/>
          </a:xfrm>
        </p:grpSpPr>
        <p:sp>
          <p:nvSpPr>
            <p:cNvPr id="14" name="正方形/長方形 13"/>
            <p:cNvSpPr>
              <a:spLocks noChangeAspect="1"/>
            </p:cNvSpPr>
            <p:nvPr/>
          </p:nvSpPr>
          <p:spPr>
            <a:xfrm>
              <a:off x="106750" y="898105"/>
              <a:ext cx="6898437" cy="3880371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400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グループ化 14"/>
            <p:cNvGrpSpPr/>
            <p:nvPr/>
          </p:nvGrpSpPr>
          <p:grpSpPr>
            <a:xfrm>
              <a:off x="2002683" y="3717835"/>
              <a:ext cx="375560" cy="751120"/>
              <a:chOff x="2938729" y="3075236"/>
              <a:chExt cx="622422" cy="1244844"/>
            </a:xfrm>
          </p:grpSpPr>
          <p:pic>
            <p:nvPicPr>
              <p:cNvPr id="39" name="図 3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0" name="図 3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6" name="図 1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2234" y="2134608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7" name="グループ化 16"/>
            <p:cNvGrpSpPr/>
            <p:nvPr/>
          </p:nvGrpSpPr>
          <p:grpSpPr>
            <a:xfrm>
              <a:off x="3156308" y="1217478"/>
              <a:ext cx="375560" cy="751120"/>
              <a:chOff x="2938729" y="3075236"/>
              <a:chExt cx="622422" cy="1244844"/>
            </a:xfrm>
          </p:grpSpPr>
          <p:pic>
            <p:nvPicPr>
              <p:cNvPr id="37" name="図 36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図 37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8" name="図 17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4404" y="2134607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9" name="グループ化 18"/>
            <p:cNvGrpSpPr/>
            <p:nvPr/>
          </p:nvGrpSpPr>
          <p:grpSpPr>
            <a:xfrm>
              <a:off x="5936359" y="3521503"/>
              <a:ext cx="375560" cy="751120"/>
              <a:chOff x="2938729" y="3075236"/>
              <a:chExt cx="622422" cy="1244844"/>
            </a:xfrm>
          </p:grpSpPr>
          <p:pic>
            <p:nvPicPr>
              <p:cNvPr id="35" name="図 3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6" name="図 35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20" name="図 19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384" y="1217478"/>
              <a:ext cx="425541" cy="42554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1" name="直線コネクタ 20"/>
            <p:cNvCxnSpPr/>
            <p:nvPr/>
          </p:nvCxnSpPr>
          <p:spPr>
            <a:xfrm>
              <a:off x="4640968" y="2041471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/>
            <p:cNvCxnSpPr/>
            <p:nvPr/>
          </p:nvCxnSpPr>
          <p:spPr>
            <a:xfrm>
              <a:off x="4640968" y="2693416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/>
            <p:cNvCxnSpPr/>
            <p:nvPr/>
          </p:nvCxnSpPr>
          <p:spPr>
            <a:xfrm>
              <a:off x="929290" y="1131987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/>
            <p:cNvCxnSpPr/>
            <p:nvPr/>
          </p:nvCxnSpPr>
          <p:spPr>
            <a:xfrm>
              <a:off x="929290" y="1783932"/>
              <a:ext cx="987711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正方形/長方形 24"/>
            <p:cNvSpPr/>
            <p:nvPr/>
          </p:nvSpPr>
          <p:spPr>
            <a:xfrm>
              <a:off x="4377672" y="898104"/>
              <a:ext cx="2502013" cy="6499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lang="ja-JP" altLang="en-US" sz="1050" dirty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走行距離</a:t>
              </a:r>
              <a:r>
                <a:rPr lang="ja-JP" altLang="en-US" sz="1200" dirty="0" smtClean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１００</a:t>
              </a:r>
              <a:endParaRPr lang="ja-JP" altLang="en-US" sz="1050" dirty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endParaRPr>
            </a:p>
          </p:txBody>
        </p:sp>
        <p:pic>
          <p:nvPicPr>
            <p:cNvPr id="26" name="図 25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43" t="32461" b="10765"/>
            <a:stretch/>
          </p:blipFill>
          <p:spPr>
            <a:xfrm>
              <a:off x="195713" y="2186664"/>
              <a:ext cx="3068747" cy="1442117"/>
            </a:xfrm>
            <a:prstGeom prst="rect">
              <a:avLst/>
            </a:prstGeom>
          </p:spPr>
        </p:pic>
      </p:grpSp>
      <p:sp>
        <p:nvSpPr>
          <p:cNvPr id="41" name="正方形/長方形 40"/>
          <p:cNvSpPr>
            <a:spLocks noChangeAspect="1"/>
          </p:cNvSpPr>
          <p:nvPr/>
        </p:nvSpPr>
        <p:spPr>
          <a:xfrm>
            <a:off x="325345" y="1009624"/>
            <a:ext cx="2811992" cy="158113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400" dirty="0">
              <a:solidFill>
                <a:schemeClr val="tx1"/>
              </a:solidFill>
            </a:endParaRPr>
          </a:p>
        </p:txBody>
      </p:sp>
      <p:sp>
        <p:nvSpPr>
          <p:cNvPr id="42" name="正方形/長方形 41"/>
          <p:cNvSpPr/>
          <p:nvPr/>
        </p:nvSpPr>
        <p:spPr>
          <a:xfrm>
            <a:off x="1223631" y="1435588"/>
            <a:ext cx="1019889" cy="264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u="sng" dirty="0" err="1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Busnake</a:t>
            </a:r>
            <a:r>
              <a:rPr lang="en-US" altLang="ja-JP" sz="3600" u="sng" dirty="0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 </a:t>
            </a:r>
            <a:endParaRPr lang="ja-JP" altLang="en-US" sz="3600" u="sng" dirty="0">
              <a:solidFill>
                <a:schemeClr val="bg1"/>
              </a:solidFill>
              <a:effectLst>
                <a:glow rad="63500">
                  <a:schemeClr val="accent6">
                    <a:alpha val="99000"/>
                  </a:schemeClr>
                </a:glow>
                <a:outerShdw blurRad="50800" dist="88900" dir="2700000" algn="tl" rotWithShape="0">
                  <a:prstClr val="black"/>
                </a:outerShdw>
              </a:effectLst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46" name="グループ化 45"/>
          <p:cNvGrpSpPr/>
          <p:nvPr/>
        </p:nvGrpSpPr>
        <p:grpSpPr>
          <a:xfrm>
            <a:off x="6496484" y="4353643"/>
            <a:ext cx="2396881" cy="2385402"/>
            <a:chOff x="331802" y="-791265"/>
            <a:chExt cx="6242317" cy="6212422"/>
          </a:xfrm>
          <a:noFill/>
          <a:effectLst>
            <a:glow rad="101600">
              <a:schemeClr val="tx1"/>
            </a:glow>
          </a:effectLst>
        </p:grpSpPr>
        <p:pic>
          <p:nvPicPr>
            <p:cNvPr id="47" name="図 46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802" y="3860578"/>
              <a:ext cx="6242317" cy="1560579"/>
            </a:xfrm>
            <a:prstGeom prst="rect">
              <a:avLst/>
            </a:prstGeom>
            <a:grpFill/>
          </p:spPr>
        </p:pic>
        <p:pic>
          <p:nvPicPr>
            <p:cNvPr id="48" name="図 47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802" y="760097"/>
              <a:ext cx="6242314" cy="1560579"/>
            </a:xfrm>
            <a:prstGeom prst="rect">
              <a:avLst/>
            </a:prstGeom>
            <a:grpFill/>
          </p:spPr>
        </p:pic>
        <p:pic>
          <p:nvPicPr>
            <p:cNvPr id="49" name="図 48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802" y="-791265"/>
              <a:ext cx="6242317" cy="1560579"/>
            </a:xfrm>
            <a:prstGeom prst="rect">
              <a:avLst/>
            </a:prstGeom>
            <a:grpFill/>
          </p:spPr>
        </p:pic>
        <p:pic>
          <p:nvPicPr>
            <p:cNvPr id="50" name="図 49"/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802" y="2309397"/>
              <a:ext cx="6242317" cy="1560579"/>
            </a:xfrm>
            <a:prstGeom prst="rect">
              <a:avLst/>
            </a:prstGeom>
            <a:grpFill/>
          </p:spPr>
        </p:pic>
      </p:grpSp>
      <p:grpSp>
        <p:nvGrpSpPr>
          <p:cNvPr id="51" name="グループ化 50"/>
          <p:cNvGrpSpPr/>
          <p:nvPr/>
        </p:nvGrpSpPr>
        <p:grpSpPr>
          <a:xfrm>
            <a:off x="4823446" y="3054096"/>
            <a:ext cx="3136488" cy="1139182"/>
            <a:chOff x="-3714352" y="4062522"/>
            <a:chExt cx="4038473" cy="1466786"/>
          </a:xfrm>
        </p:grpSpPr>
        <p:sp>
          <p:nvSpPr>
            <p:cNvPr id="53" name="正方形/長方形 52"/>
            <p:cNvSpPr/>
            <p:nvPr/>
          </p:nvSpPr>
          <p:spPr>
            <a:xfrm>
              <a:off x="-3714352" y="4062522"/>
              <a:ext cx="4038473" cy="1466786"/>
            </a:xfrm>
            <a:prstGeom prst="rect">
              <a:avLst/>
            </a:prstGeom>
            <a:solidFill>
              <a:srgbClr val="61B02C"/>
            </a:solidFill>
            <a:ln w="38100"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sz="4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54" name="正方形/長方形 53"/>
            <p:cNvSpPr/>
            <p:nvPr/>
          </p:nvSpPr>
          <p:spPr>
            <a:xfrm>
              <a:off x="-3018300" y="4182427"/>
              <a:ext cx="3191707" cy="579034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はじめる</a:t>
              </a:r>
              <a:endParaRPr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56" name="正方形/長方形 55"/>
            <p:cNvSpPr/>
            <p:nvPr/>
          </p:nvSpPr>
          <p:spPr>
            <a:xfrm>
              <a:off x="-3014702" y="4834787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デスクトップへ</a:t>
              </a:r>
              <a:endParaRPr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57" name="楕円 56"/>
            <p:cNvSpPr/>
            <p:nvPr/>
          </p:nvSpPr>
          <p:spPr>
            <a:xfrm>
              <a:off x="-3551900" y="4241344"/>
              <a:ext cx="442156" cy="442154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86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楕円 58"/>
            <p:cNvSpPr/>
            <p:nvPr/>
          </p:nvSpPr>
          <p:spPr>
            <a:xfrm>
              <a:off x="-3553823" y="4904475"/>
              <a:ext cx="442156" cy="442154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611879" y="1826895"/>
            <a:ext cx="5362575" cy="889635"/>
            <a:chOff x="3791383" y="2315650"/>
            <a:chExt cx="5362575" cy="889635"/>
          </a:xfrm>
          <a:effectLst>
            <a:glow rad="63500">
              <a:schemeClr val="accent6"/>
            </a:glow>
            <a:outerShdw sx="96000" sy="96000" algn="ctr" rotWithShape="0">
              <a:prstClr val="black">
                <a:alpha val="50000"/>
              </a:prstClr>
            </a:outerShdw>
          </a:effectLst>
        </p:grpSpPr>
        <p:sp>
          <p:nvSpPr>
            <p:cNvPr id="5" name="減算 4"/>
            <p:cNvSpPr/>
            <p:nvPr/>
          </p:nvSpPr>
          <p:spPr>
            <a:xfrm>
              <a:off x="3791383" y="2912448"/>
              <a:ext cx="5362575" cy="183600"/>
            </a:xfrm>
            <a:prstGeom prst="mathMinus">
              <a:avLst>
                <a:gd name="adj1" fmla="val 10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lang="ja-JP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減算 60"/>
            <p:cNvSpPr/>
            <p:nvPr/>
          </p:nvSpPr>
          <p:spPr>
            <a:xfrm rot="5400000">
              <a:off x="7933871" y="2694166"/>
              <a:ext cx="838638" cy="183600"/>
            </a:xfrm>
            <a:prstGeom prst="mathMinus">
              <a:avLst>
                <a:gd name="adj1" fmla="val 10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lang="ja-JP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減算 62"/>
            <p:cNvSpPr/>
            <p:nvPr/>
          </p:nvSpPr>
          <p:spPr>
            <a:xfrm>
              <a:off x="6872405" y="2407158"/>
              <a:ext cx="1812924" cy="184784"/>
            </a:xfrm>
            <a:prstGeom prst="mathMinus">
              <a:avLst>
                <a:gd name="adj1" fmla="val 10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lang="ja-JP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8" name="図 7"/>
            <p:cNvPicPr>
              <a:picLocks noChangeAspect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769404" y="2315650"/>
              <a:ext cx="368126" cy="368126"/>
            </a:xfrm>
            <a:prstGeom prst="rect">
              <a:avLst/>
            </a:prstGeom>
          </p:spPr>
        </p:pic>
      </p:grpSp>
      <p:sp>
        <p:nvSpPr>
          <p:cNvPr id="30" name="正方形/長方形 29"/>
          <p:cNvSpPr/>
          <p:nvPr/>
        </p:nvSpPr>
        <p:spPr>
          <a:xfrm>
            <a:off x="4240744" y="1564767"/>
            <a:ext cx="4016778" cy="77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5400" dirty="0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sx="97000" sy="97000" algn="ctr" rotWithShape="0">
                    <a:prstClr val="black">
                      <a:alpha val="50000"/>
                    </a:prstClr>
                  </a:outerShdw>
                </a:effectLst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バスネ    ク</a:t>
            </a:r>
            <a:endParaRPr lang="ja-JP" altLang="en-US" sz="5400" dirty="0">
              <a:solidFill>
                <a:schemeClr val="bg1"/>
              </a:solidFill>
              <a:effectLst>
                <a:glow rad="63500">
                  <a:schemeClr val="accent6">
                    <a:alpha val="99000"/>
                  </a:schemeClr>
                </a:glow>
                <a:outerShdw sx="97000" sy="97000" algn="ctr" rotWithShape="0">
                  <a:prstClr val="black">
                    <a:alpha val="50000"/>
                  </a:prstClr>
                </a:outerShdw>
              </a:effectLst>
              <a:latin typeface="HGS創英角ﾎﾟｯﾌﾟ体" panose="040B0A00000000000000" pitchFamily="50" charset="-128"/>
              <a:ea typeface="HGS創英角ﾎﾟｯﾌﾟ体" panose="040B0A00000000000000" pitchFamily="50" charset="-128"/>
            </a:endParaRPr>
          </a:p>
        </p:txBody>
      </p:sp>
      <p:sp>
        <p:nvSpPr>
          <p:cNvPr id="77" name="正方形/長方形 76"/>
          <p:cNvSpPr>
            <a:spLocks noChangeAspect="1"/>
          </p:cNvSpPr>
          <p:nvPr/>
        </p:nvSpPr>
        <p:spPr>
          <a:xfrm>
            <a:off x="-479096" y="4154898"/>
            <a:ext cx="6195513" cy="348362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400" dirty="0">
              <a:solidFill>
                <a:schemeClr val="tx1"/>
              </a:solidFill>
            </a:endParaRPr>
          </a:p>
        </p:txBody>
      </p:sp>
      <p:grpSp>
        <p:nvGrpSpPr>
          <p:cNvPr id="11" name="グループ化 10"/>
          <p:cNvGrpSpPr/>
          <p:nvPr/>
        </p:nvGrpSpPr>
        <p:grpSpPr>
          <a:xfrm>
            <a:off x="704896" y="4391379"/>
            <a:ext cx="3943304" cy="3196369"/>
            <a:chOff x="430576" y="4421859"/>
            <a:chExt cx="4426232" cy="3587822"/>
          </a:xfrm>
        </p:grpSpPr>
        <p:sp>
          <p:nvSpPr>
            <p:cNvPr id="68" name="片側の 2 つの角を丸めた四角形 67"/>
            <p:cNvSpPr/>
            <p:nvPr/>
          </p:nvSpPr>
          <p:spPr>
            <a:xfrm>
              <a:off x="430576" y="4421859"/>
              <a:ext cx="4248102" cy="3587822"/>
            </a:xfrm>
            <a:prstGeom prst="round2SameRect">
              <a:avLst>
                <a:gd name="adj1" fmla="val 12842"/>
                <a:gd name="adj2" fmla="val 0"/>
              </a:avLst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300" dirty="0">
                <a:solidFill>
                  <a:schemeClr val="tx1"/>
                </a:solidFill>
              </a:endParaRPr>
            </a:p>
          </p:txBody>
        </p:sp>
        <p:sp>
          <p:nvSpPr>
            <p:cNvPr id="69" name="正方形/長方形 68"/>
            <p:cNvSpPr/>
            <p:nvPr/>
          </p:nvSpPr>
          <p:spPr>
            <a:xfrm>
              <a:off x="446921" y="5088987"/>
              <a:ext cx="4215412" cy="2909119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70" name="正方形/長方形 69"/>
            <p:cNvSpPr/>
            <p:nvPr/>
          </p:nvSpPr>
          <p:spPr>
            <a:xfrm>
              <a:off x="1074420" y="5190646"/>
              <a:ext cx="3507380" cy="485081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１－１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	</a:t>
              </a:r>
              <a:r>
                <a:rPr lang="ja-JP" altLang="en-US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　★★★</a:t>
              </a:r>
              <a:endParaRPr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73" name="楕円 72"/>
            <p:cNvSpPr/>
            <p:nvPr/>
          </p:nvSpPr>
          <p:spPr>
            <a:xfrm>
              <a:off x="560832" y="5224239"/>
              <a:ext cx="408551" cy="408551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86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74" name="楕円 73"/>
            <p:cNvSpPr/>
            <p:nvPr/>
          </p:nvSpPr>
          <p:spPr>
            <a:xfrm>
              <a:off x="561600" y="5789670"/>
              <a:ext cx="408551" cy="408551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400" dirty="0">
                <a:solidFill>
                  <a:schemeClr val="tx1"/>
                </a:solidFill>
              </a:endParaRPr>
            </a:p>
          </p:txBody>
        </p:sp>
        <p:sp>
          <p:nvSpPr>
            <p:cNvPr id="76" name="正方形/長方形 75"/>
            <p:cNvSpPr/>
            <p:nvPr/>
          </p:nvSpPr>
          <p:spPr>
            <a:xfrm>
              <a:off x="458243" y="4482647"/>
              <a:ext cx="4192766" cy="5149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2800" dirty="0" smtClean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ステージセレクト</a:t>
              </a:r>
              <a:endParaRPr lang="ja-JP" altLang="en-US" sz="2800" dirty="0">
                <a:solidFill>
                  <a:srgbClr val="61B02C"/>
                </a:solidFill>
                <a:effectLst/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90" name="正方形/長方形 89"/>
            <p:cNvSpPr/>
            <p:nvPr/>
          </p:nvSpPr>
          <p:spPr>
            <a:xfrm>
              <a:off x="1074420" y="5757574"/>
              <a:ext cx="3507380" cy="485081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１－</a:t>
              </a:r>
              <a:r>
                <a:rPr lang="ja-JP" altLang="en-US" sz="20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２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	</a:t>
              </a:r>
              <a:r>
                <a:rPr lang="ja-JP" altLang="en-US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　★★★</a:t>
              </a:r>
              <a:endParaRPr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97" name="正方形/長方形 96"/>
            <p:cNvSpPr/>
            <p:nvPr/>
          </p:nvSpPr>
          <p:spPr>
            <a:xfrm>
              <a:off x="1074420" y="6311294"/>
              <a:ext cx="3507380" cy="485081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１－</a:t>
              </a:r>
              <a:r>
                <a:rPr lang="ja-JP" altLang="en-US" sz="20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３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	</a:t>
              </a:r>
              <a:r>
                <a:rPr lang="ja-JP" altLang="en-US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　★★★</a:t>
              </a:r>
              <a:endParaRPr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100" name="正方形/長方形 99"/>
            <p:cNvSpPr/>
            <p:nvPr/>
          </p:nvSpPr>
          <p:spPr>
            <a:xfrm>
              <a:off x="1064260" y="6858000"/>
              <a:ext cx="3507380" cy="485081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１－４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	</a:t>
              </a:r>
              <a:r>
                <a:rPr lang="ja-JP" altLang="en-US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　★★★</a:t>
              </a:r>
              <a:endParaRPr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103" name="正方形/長方形 102"/>
            <p:cNvSpPr/>
            <p:nvPr/>
          </p:nvSpPr>
          <p:spPr>
            <a:xfrm>
              <a:off x="1066190" y="7415514"/>
              <a:ext cx="3507380" cy="485081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20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タイトルへ</a:t>
              </a:r>
              <a:endParaRPr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105" name="楕円 104"/>
            <p:cNvSpPr/>
            <p:nvPr/>
          </p:nvSpPr>
          <p:spPr>
            <a:xfrm>
              <a:off x="561600" y="6336000"/>
              <a:ext cx="408551" cy="408551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400" dirty="0">
                <a:solidFill>
                  <a:schemeClr val="tx1"/>
                </a:solidFill>
              </a:endParaRPr>
            </a:p>
          </p:txBody>
        </p:sp>
        <p:sp>
          <p:nvSpPr>
            <p:cNvPr id="106" name="楕円 105"/>
            <p:cNvSpPr/>
            <p:nvPr/>
          </p:nvSpPr>
          <p:spPr>
            <a:xfrm>
              <a:off x="561600" y="6912000"/>
              <a:ext cx="408551" cy="408551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400" dirty="0">
                <a:solidFill>
                  <a:schemeClr val="tx1"/>
                </a:solidFill>
              </a:endParaRPr>
            </a:p>
          </p:txBody>
        </p:sp>
        <p:sp>
          <p:nvSpPr>
            <p:cNvPr id="107" name="楕円 106"/>
            <p:cNvSpPr/>
            <p:nvPr/>
          </p:nvSpPr>
          <p:spPr>
            <a:xfrm>
              <a:off x="561600" y="7457636"/>
              <a:ext cx="408551" cy="408551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400" dirty="0">
                <a:solidFill>
                  <a:schemeClr val="tx1"/>
                </a:solidFill>
              </a:endParaRPr>
            </a:p>
          </p:txBody>
        </p:sp>
        <p:sp>
          <p:nvSpPr>
            <p:cNvPr id="6" name="二等辺三角形 5"/>
            <p:cNvSpPr/>
            <p:nvPr/>
          </p:nvSpPr>
          <p:spPr>
            <a:xfrm rot="5400000">
              <a:off x="4516448" y="6353767"/>
              <a:ext cx="325120" cy="355600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3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615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/>
          <p:cNvGrpSpPr/>
          <p:nvPr/>
        </p:nvGrpSpPr>
        <p:grpSpPr>
          <a:xfrm>
            <a:off x="1466896" y="3270178"/>
            <a:ext cx="4248102" cy="3587822"/>
            <a:chOff x="1466896" y="3270178"/>
            <a:chExt cx="4248102" cy="3587822"/>
          </a:xfrm>
        </p:grpSpPr>
        <p:sp>
          <p:nvSpPr>
            <p:cNvPr id="80" name="片側の 2 つの角を丸めた四角形 79"/>
            <p:cNvSpPr/>
            <p:nvPr/>
          </p:nvSpPr>
          <p:spPr>
            <a:xfrm>
              <a:off x="1466896" y="3270178"/>
              <a:ext cx="4248102" cy="3587822"/>
            </a:xfrm>
            <a:prstGeom prst="round2SameRect">
              <a:avLst>
                <a:gd name="adj1" fmla="val 12842"/>
                <a:gd name="adj2" fmla="val 0"/>
              </a:avLst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81" name="正方形/長方形 80"/>
            <p:cNvSpPr/>
            <p:nvPr/>
          </p:nvSpPr>
          <p:spPr>
            <a:xfrm>
              <a:off x="1483241" y="3937306"/>
              <a:ext cx="4215412" cy="2909119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sz="24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85" name="正方形/長方形 84"/>
            <p:cNvSpPr/>
            <p:nvPr/>
          </p:nvSpPr>
          <p:spPr>
            <a:xfrm>
              <a:off x="1494563" y="3330966"/>
              <a:ext cx="4192766" cy="5149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3600" dirty="0" smtClean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ステージセレクト</a:t>
              </a:r>
              <a:endParaRPr lang="ja-JP" altLang="en-US" sz="3600" dirty="0">
                <a:solidFill>
                  <a:srgbClr val="61B02C"/>
                </a:solidFill>
                <a:effectLst/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</p:grpSp>
      <p:pic>
        <p:nvPicPr>
          <p:cNvPr id="79" name="図 7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95" y="717767"/>
            <a:ext cx="8764861" cy="2921621"/>
          </a:xfrm>
          <a:prstGeom prst="rect">
            <a:avLst/>
          </a:prstGeom>
          <a:effectLst>
            <a:outerShdw blurRad="63500" dist="38100" dir="16200000" sx="87000" sy="87000" rotWithShape="0">
              <a:prstClr val="black">
                <a:alpha val="25000"/>
              </a:prstClr>
            </a:outerShdw>
          </a:effectLst>
        </p:spPr>
      </p:pic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マスター素材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まだ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7" name="グループ化 6"/>
          <p:cNvGrpSpPr/>
          <p:nvPr/>
        </p:nvGrpSpPr>
        <p:grpSpPr>
          <a:xfrm>
            <a:off x="0" y="1046354"/>
            <a:ext cx="9065706" cy="2060738"/>
            <a:chOff x="3611879" y="1497556"/>
            <a:chExt cx="5362575" cy="1218974"/>
          </a:xfrm>
        </p:grpSpPr>
        <p:grpSp>
          <p:nvGrpSpPr>
            <p:cNvPr id="58" name="グループ化 57"/>
            <p:cNvGrpSpPr/>
            <p:nvPr/>
          </p:nvGrpSpPr>
          <p:grpSpPr>
            <a:xfrm>
              <a:off x="3611879" y="1826895"/>
              <a:ext cx="5362575" cy="889635"/>
              <a:chOff x="3791383" y="2315650"/>
              <a:chExt cx="5362575" cy="889635"/>
            </a:xfrm>
            <a:effectLst>
              <a:glow rad="63500">
                <a:schemeClr val="accent6"/>
              </a:glow>
              <a:outerShdw sx="96000" sy="96000" algn="ctr" rotWithShape="0">
                <a:prstClr val="black">
                  <a:alpha val="50000"/>
                </a:prstClr>
              </a:outerShdw>
            </a:effectLst>
          </p:grpSpPr>
          <p:sp>
            <p:nvSpPr>
              <p:cNvPr id="60" name="減算 59"/>
              <p:cNvSpPr/>
              <p:nvPr/>
            </p:nvSpPr>
            <p:spPr>
              <a:xfrm>
                <a:off x="3791383" y="2912448"/>
                <a:ext cx="5362575" cy="183600"/>
              </a:xfrm>
              <a:prstGeom prst="mathMinus">
                <a:avLst>
                  <a:gd name="adj1" fmla="val 10000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 anchorCtr="0"/>
              <a:lstStyle/>
              <a:p>
                <a:pPr algn="ctr"/>
                <a:endParaRPr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減算 61"/>
              <p:cNvSpPr/>
              <p:nvPr/>
            </p:nvSpPr>
            <p:spPr>
              <a:xfrm rot="5400000">
                <a:off x="7933871" y="2694166"/>
                <a:ext cx="838638" cy="183600"/>
              </a:xfrm>
              <a:prstGeom prst="mathMinus">
                <a:avLst>
                  <a:gd name="adj1" fmla="val 10000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 anchorCtr="0"/>
              <a:lstStyle/>
              <a:p>
                <a:pPr algn="ctr"/>
                <a:endParaRPr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減算 64"/>
              <p:cNvSpPr/>
              <p:nvPr/>
            </p:nvSpPr>
            <p:spPr>
              <a:xfrm>
                <a:off x="6872405" y="2407158"/>
                <a:ext cx="1812924" cy="184784"/>
              </a:xfrm>
              <a:prstGeom prst="mathMinus">
                <a:avLst>
                  <a:gd name="adj1" fmla="val 10000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 anchorCtr="0"/>
              <a:lstStyle/>
              <a:p>
                <a:pPr algn="ctr"/>
                <a:endParaRPr lang="ja-JP" altLang="en-US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66" name="図 6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6769404" y="2315650"/>
                <a:ext cx="368126" cy="368126"/>
              </a:xfrm>
              <a:prstGeom prst="rect">
                <a:avLst/>
              </a:prstGeom>
            </p:spPr>
          </p:pic>
        </p:grpSp>
        <p:sp>
          <p:nvSpPr>
            <p:cNvPr id="78" name="正方形/長方形 77"/>
            <p:cNvSpPr/>
            <p:nvPr/>
          </p:nvSpPr>
          <p:spPr>
            <a:xfrm>
              <a:off x="4217916" y="1497556"/>
              <a:ext cx="4016778" cy="7767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8800" dirty="0" smtClean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sx="97000" sy="97000" algn="ctr" rotWithShape="0">
                      <a:prstClr val="black">
                        <a:alpha val="50000"/>
                      </a:prstClr>
                    </a:outerShdw>
                  </a:effectLst>
                  <a:latin typeface="HGS創英角ﾎﾟｯﾌﾟ体" panose="040B0A00000000000000" pitchFamily="50" charset="-128"/>
                  <a:ea typeface="HGS創英角ﾎﾟｯﾌﾟ体" panose="040B0A00000000000000" pitchFamily="50" charset="-128"/>
                </a:rPr>
                <a:t>バスネ    ク</a:t>
              </a:r>
              <a:endParaRPr lang="ja-JP" altLang="en-US" sz="8800" dirty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sx="97000" sy="97000" algn="ctr" rotWithShape="0">
                    <a:prstClr val="black">
                      <a:alpha val="50000"/>
                    </a:prstClr>
                  </a:outerShdw>
                </a:effectLst>
                <a:latin typeface="HGS創英角ﾎﾟｯﾌﾟ体" panose="040B0A00000000000000" pitchFamily="50" charset="-128"/>
                <a:ea typeface="HGS創英角ﾎﾟｯﾌﾟ体" panose="040B0A00000000000000" pitchFamily="50" charset="-128"/>
              </a:endParaRPr>
            </a:p>
          </p:txBody>
        </p:sp>
      </p:grpSp>
      <p:sp>
        <p:nvSpPr>
          <p:cNvPr id="82" name="正方形/長方形 81"/>
          <p:cNvSpPr/>
          <p:nvPr/>
        </p:nvSpPr>
        <p:spPr>
          <a:xfrm>
            <a:off x="2110740" y="4038965"/>
            <a:ext cx="3507380" cy="48508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28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１－１</a:t>
            </a:r>
            <a:r>
              <a:rPr lang="en-US" altLang="ja-JP" sz="28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	</a:t>
            </a:r>
            <a:r>
              <a:rPr lang="ja-JP" altLang="en-US" sz="28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　★★★</a:t>
            </a:r>
            <a:endParaRPr lang="ja-JP" altLang="en-US" sz="28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83" name="楕円 82"/>
          <p:cNvSpPr/>
          <p:nvPr/>
        </p:nvSpPr>
        <p:spPr>
          <a:xfrm>
            <a:off x="1597152" y="4072558"/>
            <a:ext cx="408551" cy="408551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86000">
                <a:schemeClr val="accent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700" dirty="0">
              <a:solidFill>
                <a:schemeClr val="tx1"/>
              </a:solidFill>
            </a:endParaRPr>
          </a:p>
        </p:txBody>
      </p:sp>
      <p:sp>
        <p:nvSpPr>
          <p:cNvPr id="84" name="楕円 83"/>
          <p:cNvSpPr/>
          <p:nvPr/>
        </p:nvSpPr>
        <p:spPr>
          <a:xfrm>
            <a:off x="1597920" y="4637989"/>
            <a:ext cx="408551" cy="408551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600" dirty="0">
              <a:solidFill>
                <a:schemeClr val="tx1"/>
              </a:solidFill>
            </a:endParaRPr>
          </a:p>
        </p:txBody>
      </p:sp>
      <p:sp>
        <p:nvSpPr>
          <p:cNvPr id="86" name="正方形/長方形 85"/>
          <p:cNvSpPr/>
          <p:nvPr/>
        </p:nvSpPr>
        <p:spPr>
          <a:xfrm>
            <a:off x="2110740" y="4605893"/>
            <a:ext cx="3507380" cy="48508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28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１－</a:t>
            </a:r>
            <a:r>
              <a:rPr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２</a:t>
            </a:r>
            <a:r>
              <a:rPr lang="en-US" altLang="ja-JP" sz="28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	</a:t>
            </a:r>
            <a:r>
              <a:rPr lang="ja-JP" altLang="en-US" sz="28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　★★★</a:t>
            </a:r>
            <a:endParaRPr lang="ja-JP" altLang="en-US" sz="28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87" name="正方形/長方形 86"/>
          <p:cNvSpPr/>
          <p:nvPr/>
        </p:nvSpPr>
        <p:spPr>
          <a:xfrm>
            <a:off x="2110740" y="5159613"/>
            <a:ext cx="3507380" cy="48508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sz="28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１－</a:t>
            </a:r>
            <a:r>
              <a:rPr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３</a:t>
            </a:r>
            <a:r>
              <a:rPr lang="en-US" altLang="ja-JP" sz="28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	</a:t>
            </a:r>
            <a:r>
              <a:rPr lang="ja-JP" altLang="en-US" sz="2800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　★★★</a:t>
            </a:r>
            <a:endParaRPr lang="ja-JP" altLang="en-US" sz="28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88" name="正方形/長方形 87"/>
          <p:cNvSpPr/>
          <p:nvPr/>
        </p:nvSpPr>
        <p:spPr>
          <a:xfrm>
            <a:off x="2100580" y="5706319"/>
            <a:ext cx="3507380" cy="48508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endParaRPr lang="ja-JP" altLang="en-US" sz="28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89" name="正方形/長方形 88"/>
          <p:cNvSpPr/>
          <p:nvPr/>
        </p:nvSpPr>
        <p:spPr>
          <a:xfrm>
            <a:off x="2102510" y="6263833"/>
            <a:ext cx="3507380" cy="485081"/>
          </a:xfrm>
          <a:prstGeom prst="rect">
            <a:avLst/>
          </a:prstGeom>
          <a:solidFill>
            <a:srgbClr val="61B02C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endParaRPr lang="ja-JP" altLang="en-US" sz="28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90" name="楕円 89"/>
          <p:cNvSpPr/>
          <p:nvPr/>
        </p:nvSpPr>
        <p:spPr>
          <a:xfrm>
            <a:off x="1597920" y="5184319"/>
            <a:ext cx="408551" cy="408551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600" dirty="0">
              <a:solidFill>
                <a:schemeClr val="tx1"/>
              </a:solidFill>
            </a:endParaRPr>
          </a:p>
        </p:txBody>
      </p:sp>
      <p:sp>
        <p:nvSpPr>
          <p:cNvPr id="91" name="楕円 90"/>
          <p:cNvSpPr/>
          <p:nvPr/>
        </p:nvSpPr>
        <p:spPr>
          <a:xfrm>
            <a:off x="1597920" y="5760319"/>
            <a:ext cx="408551" cy="408551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600" dirty="0">
              <a:solidFill>
                <a:schemeClr val="tx1"/>
              </a:solidFill>
            </a:endParaRPr>
          </a:p>
        </p:txBody>
      </p:sp>
      <p:sp>
        <p:nvSpPr>
          <p:cNvPr id="92" name="楕円 91"/>
          <p:cNvSpPr/>
          <p:nvPr/>
        </p:nvSpPr>
        <p:spPr>
          <a:xfrm>
            <a:off x="1597920" y="6305955"/>
            <a:ext cx="408551" cy="408551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600" dirty="0">
              <a:solidFill>
                <a:schemeClr val="tx1"/>
              </a:solidFill>
            </a:endParaRPr>
          </a:p>
        </p:txBody>
      </p:sp>
      <p:sp>
        <p:nvSpPr>
          <p:cNvPr id="93" name="二等辺三角形 92"/>
          <p:cNvSpPr/>
          <p:nvPr/>
        </p:nvSpPr>
        <p:spPr>
          <a:xfrm rot="5400000">
            <a:off x="5552768" y="5202086"/>
            <a:ext cx="325120" cy="355600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500" dirty="0">
              <a:solidFill>
                <a:schemeClr val="tx1"/>
              </a:solidFill>
            </a:endParaRPr>
          </a:p>
        </p:txBody>
      </p:sp>
      <p:sp>
        <p:nvSpPr>
          <p:cNvPr id="95" name="正方形/長方形 94"/>
          <p:cNvSpPr/>
          <p:nvPr/>
        </p:nvSpPr>
        <p:spPr>
          <a:xfrm>
            <a:off x="6256006" y="4009136"/>
            <a:ext cx="3136488" cy="1139182"/>
          </a:xfrm>
          <a:prstGeom prst="rect">
            <a:avLst/>
          </a:prstGeom>
          <a:solidFill>
            <a:srgbClr val="61B02C"/>
          </a:solidFill>
          <a:ln w="3810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endParaRPr lang="ja-JP" altLang="en-US" sz="40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96" name="正方形/長方形 95"/>
          <p:cNvSpPr/>
          <p:nvPr/>
        </p:nvSpPr>
        <p:spPr>
          <a:xfrm>
            <a:off x="6796596" y="4102260"/>
            <a:ext cx="2478846" cy="449708"/>
          </a:xfrm>
          <a:prstGeom prst="rect">
            <a:avLst/>
          </a:prstGeom>
          <a:solidFill>
            <a:srgbClr val="61B02C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はじめる</a:t>
            </a:r>
            <a:endParaRPr lang="ja-JP" altLang="en-US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97" name="正方形/長方形 96"/>
          <p:cNvSpPr/>
          <p:nvPr/>
        </p:nvSpPr>
        <p:spPr>
          <a:xfrm>
            <a:off x="6799391" y="4608917"/>
            <a:ext cx="2478847" cy="449707"/>
          </a:xfrm>
          <a:prstGeom prst="rect">
            <a:avLst/>
          </a:prstGeom>
          <a:solidFill>
            <a:srgbClr val="61B02C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デスクトップへ</a:t>
            </a:r>
            <a:endParaRPr lang="ja-JP" altLang="en-US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98" name="楕円 97"/>
          <p:cNvSpPr/>
          <p:nvPr/>
        </p:nvSpPr>
        <p:spPr>
          <a:xfrm>
            <a:off x="6382175" y="4148018"/>
            <a:ext cx="343401" cy="34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86000">
                <a:schemeClr val="accent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99" name="楕円 98"/>
          <p:cNvSpPr/>
          <p:nvPr/>
        </p:nvSpPr>
        <p:spPr>
          <a:xfrm>
            <a:off x="6380681" y="4663040"/>
            <a:ext cx="343401" cy="343400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72000" rIns="0" bIns="108000" rtlCol="0" anchor="ctr" anchorCtr="0"/>
          <a:lstStyle/>
          <a:p>
            <a:pPr algn="ctr"/>
            <a:endParaRPr lang="ja-JP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378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メイン画面イメージ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2p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2" name="正方形/長方形 31"/>
          <p:cNvSpPr/>
          <p:nvPr/>
        </p:nvSpPr>
        <p:spPr>
          <a:xfrm>
            <a:off x="127818" y="5078092"/>
            <a:ext cx="8849033" cy="1702960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ゲームクリア</a:t>
            </a:r>
            <a:r>
              <a:rPr lang="en-US" altLang="ja-JP" sz="2000" dirty="0" smtClean="0">
                <a:solidFill>
                  <a:sysClr val="windowText" lastClr="000000"/>
                </a:solidFill>
                <a:latin typeface="+mn-ea"/>
              </a:rPr>
              <a:t>	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：</a:t>
            </a:r>
            <a:r>
              <a:rPr lang="ja-JP" altLang="en-US" sz="2000" dirty="0">
                <a:solidFill>
                  <a:sysClr val="windowText" lastClr="000000"/>
                </a:solidFill>
                <a:latin typeface="+mn-ea"/>
              </a:rPr>
              <a:t>フィールド内にいる乗客を全て目的地に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届ける</a:t>
            </a:r>
            <a:endParaRPr lang="en-US" altLang="ja-JP" sz="20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ゲームオーバー</a:t>
            </a:r>
            <a:r>
              <a:rPr lang="en-US" altLang="ja-JP" sz="2000" dirty="0" smtClean="0">
                <a:solidFill>
                  <a:sysClr val="windowText" lastClr="000000"/>
                </a:solidFill>
                <a:latin typeface="+mn-ea"/>
              </a:rPr>
              <a:t>	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：存在しない、制限時間などもない</a:t>
            </a:r>
            <a:endParaRPr lang="en-US" altLang="ja-JP" sz="2000" dirty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ゲームスコア</a:t>
            </a:r>
            <a:r>
              <a:rPr lang="en-US" altLang="ja-JP" sz="2000" dirty="0" smtClean="0">
                <a:solidFill>
                  <a:sysClr val="windowText" lastClr="000000"/>
                </a:solidFill>
                <a:latin typeface="+mn-ea"/>
              </a:rPr>
              <a:t>	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：</a:t>
            </a:r>
            <a:r>
              <a:rPr lang="ja-JP" altLang="en-US" sz="2000" dirty="0">
                <a:solidFill>
                  <a:sysClr val="windowText" lastClr="000000"/>
                </a:solidFill>
                <a:latin typeface="+mn-ea"/>
              </a:rPr>
              <a:t>走行距離に応じた三段階の評価が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つけられる </a:t>
            </a:r>
            <a:r>
              <a:rPr lang="ja-JP" altLang="en-US" sz="2000" dirty="0">
                <a:solidFill>
                  <a:sysClr val="windowText" lastClr="000000"/>
                </a:solidFill>
                <a:latin typeface="+mn-ea"/>
              </a:rPr>
              <a:t>例</a:t>
            </a:r>
            <a:r>
              <a:rPr lang="en-US" altLang="ja-JP" sz="2000" dirty="0">
                <a:solidFill>
                  <a:sysClr val="windowText" lastClr="000000"/>
                </a:solidFill>
                <a:latin typeface="+mn-ea"/>
              </a:rPr>
              <a:t>)100</a:t>
            </a:r>
            <a:r>
              <a:rPr lang="ja-JP" altLang="en-US" sz="2000" dirty="0">
                <a:solidFill>
                  <a:sysClr val="windowText" lastClr="000000"/>
                </a:solidFill>
                <a:latin typeface="+mn-ea"/>
              </a:rPr>
              <a:t>なら★★</a:t>
            </a:r>
            <a:r>
              <a:rPr lang="ja-JP" altLang="en-US" sz="2000" dirty="0" smtClean="0">
                <a:solidFill>
                  <a:sysClr val="windowText" lastClr="000000"/>
                </a:solidFill>
                <a:latin typeface="+mn-ea"/>
              </a:rPr>
              <a:t>☆</a:t>
            </a:r>
            <a:endParaRPr lang="en-US" altLang="ja-JP" sz="2000" dirty="0" smtClean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078739" y="875406"/>
            <a:ext cx="6741558" cy="3809806"/>
            <a:chOff x="1078739" y="875406"/>
            <a:chExt cx="6741558" cy="3809806"/>
          </a:xfrm>
        </p:grpSpPr>
        <p:sp>
          <p:nvSpPr>
            <p:cNvPr id="5" name="正方形/長方形 4"/>
            <p:cNvSpPr>
              <a:spLocks noChangeAspect="1"/>
            </p:cNvSpPr>
            <p:nvPr/>
          </p:nvSpPr>
          <p:spPr>
            <a:xfrm>
              <a:off x="1078739" y="894563"/>
              <a:ext cx="6741558" cy="3790649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6" name="グループ化 5"/>
            <p:cNvGrpSpPr/>
            <p:nvPr/>
          </p:nvGrpSpPr>
          <p:grpSpPr>
            <a:xfrm>
              <a:off x="2931556" y="3649095"/>
              <a:ext cx="367019" cy="733753"/>
              <a:chOff x="2938729" y="3075236"/>
              <a:chExt cx="622422" cy="1244844"/>
            </a:xfrm>
          </p:grpSpPr>
          <p:pic>
            <p:nvPicPr>
              <p:cNvPr id="7" name="図 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8" name="図 7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9" name="図 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080" y="2102475"/>
              <a:ext cx="415864" cy="41570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1" name="グループ化 10"/>
            <p:cNvGrpSpPr/>
            <p:nvPr/>
          </p:nvGrpSpPr>
          <p:grpSpPr>
            <a:xfrm>
              <a:off x="4058946" y="1206551"/>
              <a:ext cx="367019" cy="733753"/>
              <a:chOff x="2938729" y="3075236"/>
              <a:chExt cx="622422" cy="1244844"/>
            </a:xfrm>
          </p:grpSpPr>
          <p:pic>
            <p:nvPicPr>
              <p:cNvPr id="12" name="図 1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3" name="図 12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4" name="図 13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0466" y="2102474"/>
              <a:ext cx="415864" cy="41570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6" name="グループ化 15"/>
            <p:cNvGrpSpPr/>
            <p:nvPr/>
          </p:nvGrpSpPr>
          <p:grpSpPr>
            <a:xfrm>
              <a:off x="6775775" y="3457303"/>
              <a:ext cx="367019" cy="733753"/>
              <a:chOff x="2938729" y="3075236"/>
              <a:chExt cx="622422" cy="1244844"/>
            </a:xfrm>
          </p:grpSpPr>
          <p:pic>
            <p:nvPicPr>
              <p:cNvPr id="17" name="図 1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8" name="図 17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pic>
          <p:nvPicPr>
            <p:cNvPr id="19" name="図 18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1706" y="1206551"/>
              <a:ext cx="415864" cy="41570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2" name="直線コネクタ 21"/>
            <p:cNvCxnSpPr/>
            <p:nvPr/>
          </p:nvCxnSpPr>
          <p:spPr>
            <a:xfrm>
              <a:off x="5509843" y="2011492"/>
              <a:ext cx="965249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/>
            <p:cNvCxnSpPr/>
            <p:nvPr/>
          </p:nvCxnSpPr>
          <p:spPr>
            <a:xfrm>
              <a:off x="5509843" y="2648363"/>
              <a:ext cx="965249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/>
            <p:cNvCxnSpPr/>
            <p:nvPr/>
          </p:nvCxnSpPr>
          <p:spPr>
            <a:xfrm>
              <a:off x="1882573" y="1123037"/>
              <a:ext cx="965249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/>
            <p:cNvCxnSpPr/>
            <p:nvPr/>
          </p:nvCxnSpPr>
          <p:spPr>
            <a:xfrm>
              <a:off x="1882573" y="1759908"/>
              <a:ext cx="965249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正方形/長方形 25"/>
            <p:cNvSpPr/>
            <p:nvPr/>
          </p:nvSpPr>
          <p:spPr>
            <a:xfrm>
              <a:off x="5375183" y="875406"/>
              <a:ext cx="2445114" cy="6349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lang="ja-JP" altLang="en-US" sz="2000" dirty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走行距離</a:t>
              </a:r>
              <a:r>
                <a:rPr lang="ja-JP" altLang="en-US" sz="2800" dirty="0" smtClean="0">
                  <a:solidFill>
                    <a:schemeClr val="bg1"/>
                  </a:solidFill>
                  <a:effectLst>
                    <a:glow rad="63500">
                      <a:schemeClr val="accent6">
                        <a:alpha val="99000"/>
                      </a:schemeClr>
                    </a:glow>
                    <a:outerShdw blurRad="50800" dist="88900" dir="2700000" algn="tl" rotWithShape="0">
                      <a:prstClr val="black"/>
                    </a:outerShdw>
                  </a:effectLst>
                  <a:latin typeface="HG創英角ﾎﾟｯﾌﾟ体" panose="040B0A09000000000000" pitchFamily="49" charset="-128"/>
                  <a:ea typeface="HG創英角ﾎﾟｯﾌﾟ体" panose="040B0A09000000000000" pitchFamily="49" charset="-128"/>
                </a:rPr>
                <a:t>１００</a:t>
              </a:r>
              <a:endParaRPr lang="ja-JP" altLang="en-US" sz="2000" dirty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endParaRPr>
            </a:p>
          </p:txBody>
        </p:sp>
        <p:sp>
          <p:nvSpPr>
            <p:cNvPr id="29" name="線吹き出し 2 (枠付き) 28"/>
            <p:cNvSpPr/>
            <p:nvPr/>
          </p:nvSpPr>
          <p:spPr>
            <a:xfrm>
              <a:off x="3672367" y="4113515"/>
              <a:ext cx="2046645" cy="329551"/>
            </a:xfrm>
            <a:prstGeom prst="borderCallout2">
              <a:avLst>
                <a:gd name="adj1" fmla="val 20912"/>
                <a:gd name="adj2" fmla="val -1576"/>
                <a:gd name="adj3" fmla="val 18750"/>
                <a:gd name="adj4" fmla="val -16667"/>
                <a:gd name="adj5" fmla="val -59458"/>
                <a:gd name="adj6" fmla="val -23820"/>
              </a:avLst>
            </a:prstGeom>
            <a:solidFill>
              <a:srgbClr val="92D050">
                <a:alpha val="50000"/>
              </a:srgbClr>
            </a:solidFill>
            <a:ln w="25400" cap="rnd" cmpd="sng">
              <a:solidFill>
                <a:schemeClr val="accent6">
                  <a:lumMod val="50000"/>
                </a:schemeClr>
              </a:solidFill>
              <a:round/>
              <a:headEnd type="none"/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標識</a:t>
              </a:r>
              <a:r>
                <a:rPr lang="en-US" altLang="ja-JP" dirty="0" smtClean="0">
                  <a:solidFill>
                    <a:sysClr val="windowText" lastClr="000000"/>
                  </a:solidFill>
                  <a:latin typeface="+mn-ea"/>
                </a:rPr>
                <a:t>(</a:t>
              </a: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乗客の目的地</a:t>
              </a:r>
              <a:r>
                <a:rPr lang="en-US" altLang="ja-JP" dirty="0" smtClean="0">
                  <a:solidFill>
                    <a:sysClr val="windowText" lastClr="000000"/>
                  </a:solidFill>
                  <a:latin typeface="+mn-ea"/>
                </a:rPr>
                <a:t>)</a:t>
              </a:r>
              <a:endParaRPr lang="ja-JP" altLang="en-US" sz="2400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30" name="線吹き出し 2 (枠付き) 29"/>
            <p:cNvSpPr/>
            <p:nvPr/>
          </p:nvSpPr>
          <p:spPr>
            <a:xfrm>
              <a:off x="2863465" y="1697748"/>
              <a:ext cx="1588393" cy="329551"/>
            </a:xfrm>
            <a:prstGeom prst="borderCallout2">
              <a:avLst>
                <a:gd name="adj1" fmla="val 20912"/>
                <a:gd name="adj2" fmla="val -1576"/>
                <a:gd name="adj3" fmla="val 18750"/>
                <a:gd name="adj4" fmla="val -16667"/>
                <a:gd name="adj5" fmla="val -59458"/>
                <a:gd name="adj6" fmla="val -23820"/>
              </a:avLst>
            </a:prstGeom>
            <a:solidFill>
              <a:srgbClr val="92D050">
                <a:alpha val="50000"/>
              </a:srgbClr>
            </a:solidFill>
            <a:ln w="25400" cap="rnd" cmpd="sng">
              <a:solidFill>
                <a:schemeClr val="accent6">
                  <a:lumMod val="50000"/>
                </a:schemeClr>
              </a:solidFill>
              <a:round/>
              <a:headEnd type="none"/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乗客</a:t>
              </a:r>
              <a:r>
                <a:rPr lang="en-US" altLang="ja-JP" dirty="0" smtClean="0">
                  <a:solidFill>
                    <a:sysClr val="windowText" lastClr="000000"/>
                  </a:solidFill>
                  <a:latin typeface="+mn-ea"/>
                </a:rPr>
                <a:t>(</a:t>
              </a: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と乗り場</a:t>
              </a:r>
              <a:r>
                <a:rPr lang="en-US" altLang="ja-JP" dirty="0" smtClean="0">
                  <a:solidFill>
                    <a:sysClr val="windowText" lastClr="000000"/>
                  </a:solidFill>
                  <a:latin typeface="+mn-ea"/>
                </a:rPr>
                <a:t>)</a:t>
              </a:r>
              <a:endParaRPr lang="ja-JP" altLang="en-US" sz="2400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31" name="線吹き出し 2 (枠付き) 30"/>
            <p:cNvSpPr/>
            <p:nvPr/>
          </p:nvSpPr>
          <p:spPr>
            <a:xfrm>
              <a:off x="6060466" y="1619264"/>
              <a:ext cx="768693" cy="329551"/>
            </a:xfrm>
            <a:prstGeom prst="borderCallout2">
              <a:avLst>
                <a:gd name="adj1" fmla="val 20912"/>
                <a:gd name="adj2" fmla="val -1576"/>
                <a:gd name="adj3" fmla="val 18750"/>
                <a:gd name="adj4" fmla="val -16667"/>
                <a:gd name="adj5" fmla="val -59458"/>
                <a:gd name="adj6" fmla="val -23820"/>
              </a:avLst>
            </a:prstGeom>
            <a:solidFill>
              <a:srgbClr val="92D050">
                <a:alpha val="50000"/>
              </a:srgbClr>
            </a:solidFill>
            <a:ln w="25400" cap="rnd" cmpd="sng">
              <a:solidFill>
                <a:schemeClr val="accent6">
                  <a:lumMod val="50000"/>
                </a:schemeClr>
              </a:solidFill>
              <a:round/>
              <a:headEnd type="none"/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スコア</a:t>
              </a:r>
              <a:endParaRPr lang="ja-JP" altLang="en-US" sz="2400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grpSp>
          <p:nvGrpSpPr>
            <p:cNvPr id="33" name="グループ化 32"/>
            <p:cNvGrpSpPr/>
            <p:nvPr/>
          </p:nvGrpSpPr>
          <p:grpSpPr>
            <a:xfrm>
              <a:off x="1552584" y="2144078"/>
              <a:ext cx="2927720" cy="1468315"/>
              <a:chOff x="-64940" y="2013948"/>
              <a:chExt cx="6208516" cy="3113707"/>
            </a:xfrm>
          </p:grpSpPr>
          <p:pic>
            <p:nvPicPr>
              <p:cNvPr id="34" name="図 33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0774" y="2020136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5" name="図 34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82997" y="2022329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7" name="図 3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3030774" y="3559962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8" name="図 37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474371" y="3567076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39" name="図 3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70189" y="2013950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40" name="図 39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4940" y="2017043"/>
                <a:ext cx="1560578" cy="1560581"/>
              </a:xfrm>
              <a:prstGeom prst="rect">
                <a:avLst/>
              </a:prstGeom>
            </p:spPr>
          </p:pic>
        </p:grpSp>
        <p:sp>
          <p:nvSpPr>
            <p:cNvPr id="28" name="線吹き出し 2 (枠付き) 27"/>
            <p:cNvSpPr/>
            <p:nvPr/>
          </p:nvSpPr>
          <p:spPr>
            <a:xfrm>
              <a:off x="3931192" y="3028995"/>
              <a:ext cx="1119176" cy="329551"/>
            </a:xfrm>
            <a:prstGeom prst="borderCallout2">
              <a:avLst>
                <a:gd name="adj1" fmla="val 17998"/>
                <a:gd name="adj2" fmla="val -3454"/>
                <a:gd name="adj3" fmla="val 18750"/>
                <a:gd name="adj4" fmla="val -16667"/>
                <a:gd name="adj5" fmla="val -68202"/>
                <a:gd name="adj6" fmla="val -44950"/>
              </a:avLst>
            </a:prstGeom>
            <a:solidFill>
              <a:srgbClr val="92D050">
                <a:alpha val="50000"/>
              </a:srgbClr>
            </a:solidFill>
            <a:ln w="25400" cap="rnd" cmpd="sng">
              <a:solidFill>
                <a:schemeClr val="accent6">
                  <a:lumMod val="50000"/>
                </a:schemeClr>
              </a:solidFill>
              <a:round/>
              <a:headEnd type="none"/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プレイヤー</a:t>
              </a:r>
              <a:endParaRPr lang="ja-JP" altLang="en-US" sz="2400" dirty="0">
                <a:solidFill>
                  <a:sysClr val="windowText" lastClr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1441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正方形/長方形 46"/>
          <p:cNvSpPr/>
          <p:nvPr/>
        </p:nvSpPr>
        <p:spPr>
          <a:xfrm>
            <a:off x="5840360" y="816078"/>
            <a:ext cx="3175821" cy="178046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 smtClean="0">
                <a:solidFill>
                  <a:sysClr val="windowText" lastClr="000000"/>
                </a:solidFill>
                <a:latin typeface="+mn-ea"/>
              </a:rPr>
              <a:t>移動に用いるキー</a:t>
            </a:r>
            <a:endParaRPr lang="en-US" altLang="ja-JP" sz="2000" b="1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プレイヤーの移動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3p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3" name="正方形/長方形 32"/>
          <p:cNvSpPr/>
          <p:nvPr/>
        </p:nvSpPr>
        <p:spPr>
          <a:xfrm>
            <a:off x="150055" y="824531"/>
            <a:ext cx="5516880" cy="177201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・蛇の頭部を起点に、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X,Y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軸に移動できる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fps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の変動で移動速度が変わってしまわないよう注意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・斜め</a:t>
            </a:r>
            <a:r>
              <a:rPr lang="ja-JP" altLang="en-US" dirty="0">
                <a:solidFill>
                  <a:sysClr val="windowText" lastClr="000000"/>
                </a:solidFill>
                <a:latin typeface="+mn-ea"/>
              </a:rPr>
              <a:t>移動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はできず、最初に押されたキーが優先される</a:t>
            </a:r>
            <a:endParaRPr lang="en-US" altLang="ja-JP" dirty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	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例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)W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押しながら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S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　→　</a:t>
            </a: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W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の方向に進む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48" name="グループ化 47"/>
          <p:cNvGrpSpPr/>
          <p:nvPr/>
        </p:nvGrpSpPr>
        <p:grpSpPr>
          <a:xfrm>
            <a:off x="6227084" y="1649915"/>
            <a:ext cx="926612" cy="615402"/>
            <a:chOff x="6956385" y="1668441"/>
            <a:chExt cx="1276177" cy="686562"/>
          </a:xfrm>
        </p:grpSpPr>
        <p:sp>
          <p:nvSpPr>
            <p:cNvPr id="38" name="正方形/長方形 37"/>
            <p:cNvSpPr/>
            <p:nvPr/>
          </p:nvSpPr>
          <p:spPr>
            <a:xfrm>
              <a:off x="7391236" y="1668441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en-US" altLang="ja-JP" b="1" dirty="0" smtClean="0">
                  <a:solidFill>
                    <a:schemeClr val="tx1"/>
                  </a:solidFill>
                </a:rPr>
                <a:t>W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0" name="正方形/長方形 39"/>
            <p:cNvSpPr/>
            <p:nvPr/>
          </p:nvSpPr>
          <p:spPr>
            <a:xfrm>
              <a:off x="6956385" y="2023167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en-US" altLang="ja-JP" b="1" dirty="0" smtClean="0">
                  <a:solidFill>
                    <a:schemeClr val="tx1"/>
                  </a:solidFill>
                </a:rPr>
                <a:t>A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1" name="正方形/長方形 40"/>
            <p:cNvSpPr/>
            <p:nvPr/>
          </p:nvSpPr>
          <p:spPr>
            <a:xfrm>
              <a:off x="7391236" y="2023167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en-US" altLang="ja-JP" b="1" dirty="0" smtClean="0">
                  <a:solidFill>
                    <a:schemeClr val="tx1"/>
                  </a:solidFill>
                </a:rPr>
                <a:t>S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2" name="正方形/長方形 41"/>
            <p:cNvSpPr/>
            <p:nvPr/>
          </p:nvSpPr>
          <p:spPr>
            <a:xfrm>
              <a:off x="7827448" y="2023167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en-US" altLang="ja-JP" b="1" dirty="0" smtClean="0">
                  <a:solidFill>
                    <a:schemeClr val="tx1"/>
                  </a:solidFill>
                </a:rPr>
                <a:t>D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グループ化 48"/>
          <p:cNvGrpSpPr/>
          <p:nvPr/>
        </p:nvGrpSpPr>
        <p:grpSpPr>
          <a:xfrm>
            <a:off x="7539431" y="1641605"/>
            <a:ext cx="925624" cy="615402"/>
            <a:chOff x="6956385" y="2741112"/>
            <a:chExt cx="1274816" cy="686562"/>
          </a:xfrm>
        </p:grpSpPr>
        <p:sp>
          <p:nvSpPr>
            <p:cNvPr id="43" name="正方形/長方形 42"/>
            <p:cNvSpPr/>
            <p:nvPr/>
          </p:nvSpPr>
          <p:spPr>
            <a:xfrm>
              <a:off x="7391236" y="2741112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ja-JP" altLang="en-US" b="1" dirty="0" smtClean="0">
                  <a:solidFill>
                    <a:schemeClr val="tx1"/>
                  </a:solidFill>
                </a:rPr>
                <a:t>↑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4" name="正方形/長方形 43"/>
            <p:cNvSpPr/>
            <p:nvPr/>
          </p:nvSpPr>
          <p:spPr>
            <a:xfrm>
              <a:off x="6956385" y="3095838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ja-JP" altLang="en-US" b="1" dirty="0" smtClean="0">
                  <a:solidFill>
                    <a:schemeClr val="tx1"/>
                  </a:solidFill>
                </a:rPr>
                <a:t>←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5" name="正方形/長方形 44"/>
            <p:cNvSpPr/>
            <p:nvPr/>
          </p:nvSpPr>
          <p:spPr>
            <a:xfrm>
              <a:off x="7391236" y="3095838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ja-JP" altLang="en-US" b="1" dirty="0" smtClean="0">
                  <a:solidFill>
                    <a:schemeClr val="tx1"/>
                  </a:solidFill>
                </a:rPr>
                <a:t>↓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/>
            <p:cNvSpPr/>
            <p:nvPr/>
          </p:nvSpPr>
          <p:spPr>
            <a:xfrm>
              <a:off x="7826087" y="3095838"/>
              <a:ext cx="405114" cy="3318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r>
                <a:rPr kumimoji="1" lang="ja-JP" altLang="en-US" b="1" dirty="0" smtClean="0">
                  <a:solidFill>
                    <a:schemeClr val="tx1"/>
                  </a:solidFill>
                </a:rPr>
                <a:t>→</a:t>
              </a:r>
              <a:endParaRPr kumimoji="1" lang="ja-JP" altLang="en-US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グループ化 51"/>
          <p:cNvGrpSpPr/>
          <p:nvPr/>
        </p:nvGrpSpPr>
        <p:grpSpPr>
          <a:xfrm>
            <a:off x="296356" y="2701078"/>
            <a:ext cx="7852961" cy="1432476"/>
            <a:chOff x="374901" y="3994141"/>
            <a:chExt cx="5370579" cy="979659"/>
          </a:xfrm>
        </p:grpSpPr>
        <p:pic>
          <p:nvPicPr>
            <p:cNvPr id="10" name="図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901" y="4336767"/>
              <a:ext cx="5096260" cy="637033"/>
            </a:xfrm>
            <a:prstGeom prst="rect">
              <a:avLst/>
            </a:prstGeom>
          </p:spPr>
        </p:pic>
        <p:cxnSp>
          <p:nvCxnSpPr>
            <p:cNvPr id="20" name="直線矢印コネクタ 19"/>
            <p:cNvCxnSpPr/>
            <p:nvPr/>
          </p:nvCxnSpPr>
          <p:spPr>
            <a:xfrm>
              <a:off x="4846320" y="4668602"/>
              <a:ext cx="89916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/>
            <p:cNvCxnSpPr/>
            <p:nvPr/>
          </p:nvCxnSpPr>
          <p:spPr>
            <a:xfrm flipV="1">
              <a:off x="4846320" y="3994141"/>
              <a:ext cx="0" cy="674461"/>
            </a:xfrm>
            <a:prstGeom prst="straightConnector1">
              <a:avLst/>
            </a:prstGeom>
            <a:ln w="38100">
              <a:solidFill>
                <a:srgbClr val="4CD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楕円 50"/>
            <p:cNvSpPr/>
            <p:nvPr/>
          </p:nvSpPr>
          <p:spPr>
            <a:xfrm>
              <a:off x="4757828" y="4570848"/>
              <a:ext cx="176982" cy="16886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54" name="線吹き出し 2 (枠付き) 53"/>
          <p:cNvSpPr/>
          <p:nvPr/>
        </p:nvSpPr>
        <p:spPr>
          <a:xfrm>
            <a:off x="5263970" y="3892616"/>
            <a:ext cx="963114" cy="481876"/>
          </a:xfrm>
          <a:prstGeom prst="borderCallout2">
            <a:avLst>
              <a:gd name="adj1" fmla="val 23314"/>
              <a:gd name="adj2" fmla="val 105384"/>
              <a:gd name="adj3" fmla="val 23554"/>
              <a:gd name="adj4" fmla="val 135961"/>
              <a:gd name="adj5" fmla="val -47448"/>
              <a:gd name="adj6" fmla="val 161257"/>
            </a:avLst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起点</a:t>
            </a:r>
            <a:endParaRPr lang="ja-JP" altLang="en-US" sz="2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57" name="正方形/長方形 56"/>
          <p:cNvSpPr/>
          <p:nvPr/>
        </p:nvSpPr>
        <p:spPr>
          <a:xfrm>
            <a:off x="5840359" y="4697906"/>
            <a:ext cx="3175821" cy="1889706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 smtClean="0">
                <a:solidFill>
                  <a:sysClr val="windowText" lastClr="000000"/>
                </a:solidFill>
                <a:latin typeface="+mn-ea"/>
              </a:rPr>
              <a:t>要検証</a:t>
            </a:r>
            <a:endParaRPr lang="en-US" altLang="ja-JP" sz="20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左図のように曲がった地点に体のひねりを付けたい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けど多分難しいので後回し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58" name="図 5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22" b="17338"/>
          <a:stretch/>
        </p:blipFill>
        <p:spPr>
          <a:xfrm>
            <a:off x="0" y="5078619"/>
            <a:ext cx="5479919" cy="1187969"/>
          </a:xfrm>
          <a:prstGeom prst="rect">
            <a:avLst/>
          </a:prstGeom>
        </p:spPr>
      </p:pic>
      <p:sp>
        <p:nvSpPr>
          <p:cNvPr id="59" name="曲折矢印 58"/>
          <p:cNvSpPr/>
          <p:nvPr/>
        </p:nvSpPr>
        <p:spPr>
          <a:xfrm rot="5400000">
            <a:off x="4119949" y="5843300"/>
            <a:ext cx="730482" cy="758142"/>
          </a:xfrm>
          <a:prstGeom prst="bent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/>
          <a:p>
            <a:pPr algn="ctr">
              <a:lnSpc>
                <a:spcPct val="150000"/>
              </a:lnSpc>
            </a:pPr>
            <a:endParaRPr lang="ja-JP" altLang="en-US" sz="2000" b="1" dirty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7348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/>
        </p:nvSpPr>
        <p:spPr>
          <a:xfrm>
            <a:off x="4155699" y="919694"/>
            <a:ext cx="4866382" cy="574526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・プレイヤーと接触すると蛇の腹中へと消える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・接触した順に腹中へとスタックされる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・ステージにいる乗客全員を同時にスタックできる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・接触した標識と乗客の一番手前が同一だった場合のみ降車される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・降車できない場合はインジゲーターが出るだけで何も起こらない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・降車できない例（ひよこが手前にいるため）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56" name="爆発 1 55"/>
          <p:cNvSpPr/>
          <p:nvPr/>
        </p:nvSpPr>
        <p:spPr>
          <a:xfrm>
            <a:off x="6895038" y="5190869"/>
            <a:ext cx="1473200" cy="1473200"/>
          </a:xfrm>
          <a:prstGeom prst="irregularSeal1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44" name="爆発 1 43"/>
          <p:cNvSpPr/>
          <p:nvPr/>
        </p:nvSpPr>
        <p:spPr>
          <a:xfrm>
            <a:off x="2344351" y="3717669"/>
            <a:ext cx="1473200" cy="1473200"/>
          </a:xfrm>
          <a:prstGeom prst="irregularSeal1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乗客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4p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0" name="グループ化 9"/>
          <p:cNvGrpSpPr/>
          <p:nvPr/>
        </p:nvGrpSpPr>
        <p:grpSpPr>
          <a:xfrm>
            <a:off x="375224" y="747371"/>
            <a:ext cx="3468988" cy="1473200"/>
            <a:chOff x="3728720" y="1561747"/>
            <a:chExt cx="3468988" cy="1473200"/>
          </a:xfrm>
        </p:grpSpPr>
        <p:sp>
          <p:nvSpPr>
            <p:cNvPr id="5" name="爆発 1 4"/>
            <p:cNvSpPr/>
            <p:nvPr/>
          </p:nvSpPr>
          <p:spPr>
            <a:xfrm>
              <a:off x="5724508" y="1561747"/>
              <a:ext cx="1473200" cy="1473200"/>
            </a:xfrm>
            <a:prstGeom prst="irregularSeal1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13" name="図 1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15" name="図 1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2708" y="1945579"/>
              <a:ext cx="635000" cy="635000"/>
            </a:xfrm>
            <a:prstGeom prst="rect">
              <a:avLst/>
            </a:prstGeom>
          </p:spPr>
        </p:pic>
      </p:grpSp>
      <p:grpSp>
        <p:nvGrpSpPr>
          <p:cNvPr id="20" name="グループ化 19"/>
          <p:cNvGrpSpPr/>
          <p:nvPr/>
        </p:nvGrpSpPr>
        <p:grpSpPr>
          <a:xfrm>
            <a:off x="375224" y="2220544"/>
            <a:ext cx="3468988" cy="1473200"/>
            <a:chOff x="3728720" y="1561747"/>
            <a:chExt cx="3468988" cy="1473200"/>
          </a:xfrm>
        </p:grpSpPr>
        <p:sp>
          <p:nvSpPr>
            <p:cNvPr id="21" name="爆発 1 20"/>
            <p:cNvSpPr/>
            <p:nvPr/>
          </p:nvSpPr>
          <p:spPr>
            <a:xfrm>
              <a:off x="5724508" y="1561747"/>
              <a:ext cx="1473200" cy="1473200"/>
            </a:xfrm>
            <a:prstGeom prst="irregularSeal1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22" name="図 2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23" name="図 2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6128" y="1967788"/>
              <a:ext cx="625448" cy="625448"/>
            </a:xfrm>
            <a:prstGeom prst="rect">
              <a:avLst/>
            </a:prstGeom>
            <a:effectLst>
              <a:glow rad="139700">
                <a:schemeClr val="accent6">
                  <a:lumMod val="20000"/>
                  <a:lumOff val="80000"/>
                </a:schemeClr>
              </a:glow>
            </a:effectLst>
          </p:spPr>
        </p:pic>
      </p:grpSp>
      <p:pic>
        <p:nvPicPr>
          <p:cNvPr id="11" name="図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452" y="2609259"/>
            <a:ext cx="660100" cy="660100"/>
          </a:xfrm>
          <a:prstGeom prst="rect">
            <a:avLst/>
          </a:prstGeom>
        </p:spPr>
      </p:pic>
      <p:grpSp>
        <p:nvGrpSpPr>
          <p:cNvPr id="25" name="グループ化 24"/>
          <p:cNvGrpSpPr/>
          <p:nvPr/>
        </p:nvGrpSpPr>
        <p:grpSpPr>
          <a:xfrm>
            <a:off x="375224" y="4099785"/>
            <a:ext cx="2630788" cy="718826"/>
            <a:chOff x="3728720" y="1932262"/>
            <a:chExt cx="2630788" cy="718826"/>
          </a:xfrm>
        </p:grpSpPr>
        <p:pic>
          <p:nvPicPr>
            <p:cNvPr id="27" name="図 2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28" name="図 2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6128" y="1967788"/>
              <a:ext cx="625448" cy="625448"/>
            </a:xfrm>
            <a:prstGeom prst="rect">
              <a:avLst/>
            </a:prstGeom>
            <a:effectLst>
              <a:glow rad="139700">
                <a:schemeClr val="accent6">
                  <a:lumMod val="20000"/>
                  <a:lumOff val="80000"/>
                </a:schemeClr>
              </a:glow>
            </a:effectLst>
          </p:spPr>
        </p:pic>
      </p:grpSp>
      <p:pic>
        <p:nvPicPr>
          <p:cNvPr id="29" name="図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88" y="4158511"/>
            <a:ext cx="660100" cy="660100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sp>
        <p:nvSpPr>
          <p:cNvPr id="33" name="下矢印 32"/>
          <p:cNvSpPr/>
          <p:nvPr/>
        </p:nvSpPr>
        <p:spPr>
          <a:xfrm>
            <a:off x="1541882" y="3425007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35" name="下矢印 34"/>
          <p:cNvSpPr/>
          <p:nvPr/>
        </p:nvSpPr>
        <p:spPr>
          <a:xfrm>
            <a:off x="1550952" y="1940743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36" name="グループ化 35"/>
          <p:cNvGrpSpPr/>
          <p:nvPr/>
        </p:nvGrpSpPr>
        <p:grpSpPr>
          <a:xfrm>
            <a:off x="370713" y="5684745"/>
            <a:ext cx="2630788" cy="718826"/>
            <a:chOff x="3728720" y="1932262"/>
            <a:chExt cx="2630788" cy="718826"/>
          </a:xfrm>
        </p:grpSpPr>
        <p:pic>
          <p:nvPicPr>
            <p:cNvPr id="37" name="図 3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38" name="図 3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6128" y="1967788"/>
              <a:ext cx="625448" cy="625448"/>
            </a:xfrm>
            <a:prstGeom prst="rect">
              <a:avLst/>
            </a:prstGeom>
            <a:effectLst>
              <a:glow rad="139700">
                <a:schemeClr val="accent6">
                  <a:lumMod val="20000"/>
                  <a:lumOff val="80000"/>
                </a:schemeClr>
              </a:glow>
            </a:effectLst>
          </p:spPr>
        </p:pic>
      </p:grpSp>
      <p:pic>
        <p:nvPicPr>
          <p:cNvPr id="39" name="図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806" y="5720271"/>
            <a:ext cx="660100" cy="660100"/>
          </a:xfrm>
          <a:prstGeom prst="rect">
            <a:avLst/>
          </a:prstGeom>
          <a:effectLst/>
        </p:spPr>
      </p:pic>
      <p:sp>
        <p:nvSpPr>
          <p:cNvPr id="40" name="下矢印 39"/>
          <p:cNvSpPr/>
          <p:nvPr/>
        </p:nvSpPr>
        <p:spPr>
          <a:xfrm>
            <a:off x="1537371" y="5009967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41" name="下矢印 40"/>
          <p:cNvSpPr/>
          <p:nvPr/>
        </p:nvSpPr>
        <p:spPr>
          <a:xfrm rot="16200000">
            <a:off x="2613612" y="5456585"/>
            <a:ext cx="227522" cy="1224037"/>
          </a:xfrm>
          <a:prstGeom prst="downArrow">
            <a:avLst/>
          </a:prstGeom>
          <a:solidFill>
            <a:srgbClr val="FF0000">
              <a:alpha val="50000"/>
            </a:srgbClr>
          </a:solidFill>
          <a:ln w="25400" cap="rnd" cmpd="sng">
            <a:solidFill>
              <a:srgbClr val="FF0000"/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42" name="図 4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018" y="3691452"/>
            <a:ext cx="520533" cy="1041066"/>
          </a:xfrm>
          <a:prstGeom prst="rect">
            <a:avLst/>
          </a:prstGeom>
        </p:spPr>
      </p:pic>
      <p:pic>
        <p:nvPicPr>
          <p:cNvPr id="45" name="図 4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711" y="3741133"/>
            <a:ext cx="411145" cy="411145"/>
          </a:xfrm>
          <a:prstGeom prst="rect">
            <a:avLst/>
          </a:prstGeom>
        </p:spPr>
      </p:pic>
      <p:pic>
        <p:nvPicPr>
          <p:cNvPr id="46" name="図 4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909" y="5353744"/>
            <a:ext cx="520533" cy="1041066"/>
          </a:xfrm>
          <a:prstGeom prst="rect">
            <a:avLst/>
          </a:prstGeom>
        </p:spPr>
      </p:pic>
      <p:pic>
        <p:nvPicPr>
          <p:cNvPr id="47" name="図 4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602" y="5403425"/>
            <a:ext cx="411145" cy="411145"/>
          </a:xfrm>
          <a:prstGeom prst="rect">
            <a:avLst/>
          </a:prstGeom>
        </p:spPr>
      </p:pic>
      <p:sp>
        <p:nvSpPr>
          <p:cNvPr id="48" name="ハート 47"/>
          <p:cNvSpPr/>
          <p:nvPr/>
        </p:nvSpPr>
        <p:spPr>
          <a:xfrm rot="1178120">
            <a:off x="3729082" y="5415264"/>
            <a:ext cx="343703" cy="284263"/>
          </a:xfrm>
          <a:prstGeom prst="hear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グループ化 48"/>
          <p:cNvGrpSpPr/>
          <p:nvPr/>
        </p:nvGrpSpPr>
        <p:grpSpPr>
          <a:xfrm>
            <a:off x="4763337" y="5558903"/>
            <a:ext cx="2630788" cy="718826"/>
            <a:chOff x="3728720" y="1932262"/>
            <a:chExt cx="2630788" cy="718826"/>
          </a:xfrm>
        </p:grpSpPr>
        <p:pic>
          <p:nvPicPr>
            <p:cNvPr id="50" name="図 4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52"/>
            <a:stretch/>
          </p:blipFill>
          <p:spPr>
            <a:xfrm>
              <a:off x="3728720" y="1932262"/>
              <a:ext cx="2630788" cy="718826"/>
            </a:xfrm>
            <a:prstGeom prst="rect">
              <a:avLst/>
            </a:prstGeom>
          </p:spPr>
        </p:pic>
        <p:pic>
          <p:nvPicPr>
            <p:cNvPr id="51" name="図 5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2926" y="1998364"/>
              <a:ext cx="625448" cy="625448"/>
            </a:xfrm>
            <a:prstGeom prst="rect">
              <a:avLst/>
            </a:prstGeom>
            <a:effectLst>
              <a:glow rad="139700">
                <a:schemeClr val="accent6">
                  <a:lumMod val="20000"/>
                  <a:lumOff val="80000"/>
                </a:schemeClr>
              </a:glow>
            </a:effectLst>
          </p:spPr>
        </p:pic>
      </p:grpSp>
      <p:pic>
        <p:nvPicPr>
          <p:cNvPr id="52" name="図 5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853" y="5597419"/>
            <a:ext cx="660100" cy="660100"/>
          </a:xfrm>
          <a:prstGeom prst="rect">
            <a:avLst/>
          </a:prstGeom>
          <a:effectLst>
            <a:glow rad="139700">
              <a:schemeClr val="accent6">
                <a:lumMod val="20000"/>
                <a:lumOff val="80000"/>
              </a:schemeClr>
            </a:glow>
          </a:effectLst>
        </p:spPr>
      </p:pic>
      <p:pic>
        <p:nvPicPr>
          <p:cNvPr id="54" name="図 5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647" y="5236663"/>
            <a:ext cx="520533" cy="1041066"/>
          </a:xfrm>
          <a:prstGeom prst="rect">
            <a:avLst/>
          </a:prstGeom>
        </p:spPr>
      </p:pic>
      <p:pic>
        <p:nvPicPr>
          <p:cNvPr id="55" name="図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340" y="5286344"/>
            <a:ext cx="411145" cy="411145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384" y="4688606"/>
            <a:ext cx="546918" cy="548057"/>
          </a:xfrm>
          <a:prstGeom prst="rect">
            <a:avLst/>
          </a:prstGeom>
        </p:spPr>
      </p:pic>
      <p:sp>
        <p:nvSpPr>
          <p:cNvPr id="8" name="円形吹き出し 7"/>
          <p:cNvSpPr/>
          <p:nvPr/>
        </p:nvSpPr>
        <p:spPr>
          <a:xfrm>
            <a:off x="6657512" y="4441654"/>
            <a:ext cx="1244606" cy="955390"/>
          </a:xfrm>
          <a:prstGeom prst="wedgeEllipseCallout">
            <a:avLst>
              <a:gd name="adj1" fmla="val 29546"/>
              <a:gd name="adj2" fmla="val 533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530" y="4621174"/>
            <a:ext cx="635804" cy="63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2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当たり判定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5p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944" y="1354239"/>
            <a:ext cx="5750604" cy="718826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5822066" y="1250066"/>
            <a:ext cx="1319513" cy="914400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705" y="2932123"/>
            <a:ext cx="1016901" cy="1016901"/>
          </a:xfrm>
          <a:prstGeom prst="rect">
            <a:avLst/>
          </a:prstGeom>
        </p:spPr>
      </p:pic>
      <p:sp>
        <p:nvSpPr>
          <p:cNvPr id="8" name="楕円 7"/>
          <p:cNvSpPr/>
          <p:nvPr/>
        </p:nvSpPr>
        <p:spPr>
          <a:xfrm>
            <a:off x="5908345" y="2958763"/>
            <a:ext cx="963620" cy="963620"/>
          </a:xfrm>
          <a:prstGeom prst="ellipse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30" name="正方形/長方形 29"/>
          <p:cNvSpPr/>
          <p:nvPr/>
        </p:nvSpPr>
        <p:spPr>
          <a:xfrm>
            <a:off x="1673475" y="1412112"/>
            <a:ext cx="2748056" cy="59030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 smtClean="0">
                <a:solidFill>
                  <a:sysClr val="windowText" lastClr="000000"/>
                </a:solidFill>
                <a:latin typeface="+mn-ea"/>
              </a:rPr>
              <a:t>プレイヤー</a:t>
            </a:r>
            <a:endParaRPr lang="en-US" altLang="ja-JP" sz="2000" b="1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31" name="正方形/長方形 30"/>
          <p:cNvSpPr/>
          <p:nvPr/>
        </p:nvSpPr>
        <p:spPr>
          <a:xfrm>
            <a:off x="1673475" y="3275752"/>
            <a:ext cx="2748056" cy="59030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 smtClean="0">
                <a:solidFill>
                  <a:sysClr val="windowText" lastClr="000000"/>
                </a:solidFill>
                <a:latin typeface="+mn-ea"/>
              </a:rPr>
              <a:t>乗客</a:t>
            </a:r>
            <a:endParaRPr lang="en-US" altLang="ja-JP" sz="2000" b="1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32" name="正方形/長方形 31"/>
          <p:cNvSpPr/>
          <p:nvPr/>
        </p:nvSpPr>
        <p:spPr>
          <a:xfrm>
            <a:off x="1673475" y="5201816"/>
            <a:ext cx="2748056" cy="59030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t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>
                <a:solidFill>
                  <a:sysClr val="windowText" lastClr="000000"/>
                </a:solidFill>
                <a:latin typeface="+mn-ea"/>
              </a:rPr>
              <a:t>標識</a:t>
            </a:r>
            <a:endParaRPr lang="en-US" altLang="ja-JP" sz="2000" b="1" dirty="0" smtClean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675" y="4716681"/>
            <a:ext cx="780290" cy="1560579"/>
          </a:xfrm>
          <a:prstGeom prst="rect">
            <a:avLst/>
          </a:prstGeom>
        </p:spPr>
      </p:pic>
      <p:sp>
        <p:nvSpPr>
          <p:cNvPr id="34" name="正方形/長方形 33"/>
          <p:cNvSpPr/>
          <p:nvPr/>
        </p:nvSpPr>
        <p:spPr>
          <a:xfrm>
            <a:off x="6091674" y="4716681"/>
            <a:ext cx="780291" cy="1572154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15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セーブ</a:t>
            </a:r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データ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6p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783490" y="926212"/>
            <a:ext cx="7640509" cy="2623688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b="1" dirty="0" err="1" smtClean="0">
                <a:solidFill>
                  <a:sysClr val="windowText" lastClr="000000"/>
                </a:solidFill>
                <a:latin typeface="+mn-ea"/>
              </a:rPr>
              <a:t>UserData</a:t>
            </a:r>
            <a:endParaRPr lang="en-US" altLang="ja-JP" b="1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StageProgress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StageStats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の配列。各ステージのクリア情報、進捗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UserName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：ユーザーの名前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UserIndex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: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このユーザーのインデックス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↓必須じゃないけどあるといい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EntryDate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：ユーザーが作成された日時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LastLoadDate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: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最後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に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ユーザ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ーがプレイした日時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8" name="正方形/長方形 27"/>
          <p:cNvSpPr/>
          <p:nvPr/>
        </p:nvSpPr>
        <p:spPr>
          <a:xfrm>
            <a:off x="783491" y="3756113"/>
            <a:ext cx="7640509" cy="2928267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b="1" dirty="0" err="1" smtClean="0">
                <a:solidFill>
                  <a:sysClr val="windowText" lastClr="000000"/>
                </a:solidFill>
                <a:latin typeface="+mn-ea"/>
              </a:rPr>
              <a:t>StageStats</a:t>
            </a:r>
            <a:endParaRPr lang="en-US" altLang="ja-JP" b="1" dirty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InGameName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：ゲーム内で表示されるこのシーンの名前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SceneName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：プログラム上のシーン名の名前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StageIndex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: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このステージのインデックス</a:t>
            </a:r>
            <a:endParaRPr lang="en-US" altLang="ja-JP" sz="1600" dirty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MoveDistance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: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クリア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時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の移動距離のスコア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err="1" smtClean="0">
                <a:solidFill>
                  <a:sysClr val="windowText" lastClr="000000"/>
                </a:solidFill>
                <a:latin typeface="+mn-ea"/>
              </a:rPr>
              <a:t>IsClear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クリア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しているかどうかのフラグ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↓</a:t>
            </a:r>
            <a:r>
              <a:rPr lang="ja-JP" altLang="en-US" sz="1600" dirty="0">
                <a:solidFill>
                  <a:sysClr val="windowText" lastClr="000000"/>
                </a:solidFill>
                <a:latin typeface="+mn-ea"/>
              </a:rPr>
              <a:t>必須じゃないけどあると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いい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・</a:t>
            </a:r>
            <a:r>
              <a:rPr lang="en-US" altLang="ja-JP" sz="1600" dirty="0" smtClean="0">
                <a:solidFill>
                  <a:sysClr val="windowText" lastClr="000000"/>
                </a:solidFill>
                <a:latin typeface="+mn-ea"/>
              </a:rPr>
              <a:t>Thumbnail</a:t>
            </a:r>
            <a:r>
              <a:rPr lang="ja-JP" altLang="en-US" sz="1600" dirty="0" smtClean="0">
                <a:solidFill>
                  <a:sysClr val="windowText" lastClr="000000"/>
                </a:solidFill>
                <a:latin typeface="+mn-ea"/>
              </a:rPr>
              <a:t>：ステージセレクトで表示するサムネイル画像</a:t>
            </a:r>
            <a:endParaRPr lang="en-US" altLang="ja-JP" sz="1600" dirty="0" smtClean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0895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くねくね仕様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7p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8" name="グループ化 17"/>
          <p:cNvGrpSpPr/>
          <p:nvPr/>
        </p:nvGrpSpPr>
        <p:grpSpPr>
          <a:xfrm>
            <a:off x="832772" y="901234"/>
            <a:ext cx="6242319" cy="3121160"/>
            <a:chOff x="832772" y="901234"/>
            <a:chExt cx="6242319" cy="3121160"/>
          </a:xfrm>
        </p:grpSpPr>
        <p:pic>
          <p:nvPicPr>
            <p:cNvPr id="8" name="図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3931" y="901234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  <p:pic>
          <p:nvPicPr>
            <p:cNvPr id="9" name="図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4512" y="901236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  <p:pic>
          <p:nvPicPr>
            <p:cNvPr id="11" name="図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3351" y="2461813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  <p:pic>
          <p:nvPicPr>
            <p:cNvPr id="12" name="図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772" y="2461813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  <p:pic>
          <p:nvPicPr>
            <p:cNvPr id="16" name="図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3953931" y="2461815"/>
              <a:ext cx="1560579" cy="1560579"/>
            </a:xfrm>
            <a:prstGeom prst="rect">
              <a:avLst/>
            </a:prstGeom>
            <a:solidFill>
              <a:srgbClr val="FF0000">
                <a:alpha val="25000"/>
              </a:srgbClr>
            </a:solidFill>
            <a:ln w="38100">
              <a:solidFill>
                <a:srgbClr val="FF0000"/>
              </a:solidFill>
              <a:prstDash val="dash"/>
            </a:ln>
          </p:spPr>
        </p:pic>
      </p:grpSp>
      <p:sp>
        <p:nvSpPr>
          <p:cNvPr id="39" name="正方形/長方形 38"/>
          <p:cNvSpPr/>
          <p:nvPr/>
        </p:nvSpPr>
        <p:spPr>
          <a:xfrm>
            <a:off x="618700" y="1154775"/>
            <a:ext cx="3175821" cy="105349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計３つのパーツを操作に合わせて切り替える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50" name="正方形/長方形 49"/>
          <p:cNvSpPr/>
          <p:nvPr/>
        </p:nvSpPr>
        <p:spPr>
          <a:xfrm>
            <a:off x="750781" y="2715354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Straight</a:t>
            </a:r>
          </a:p>
        </p:txBody>
      </p:sp>
      <p:sp>
        <p:nvSpPr>
          <p:cNvPr id="53" name="正方形/長方形 52"/>
          <p:cNvSpPr/>
          <p:nvPr/>
        </p:nvSpPr>
        <p:spPr>
          <a:xfrm>
            <a:off x="2352355" y="2715354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Straight</a:t>
            </a:r>
          </a:p>
        </p:txBody>
      </p:sp>
      <p:sp>
        <p:nvSpPr>
          <p:cNvPr id="55" name="正方形/長方形 54"/>
          <p:cNvSpPr/>
          <p:nvPr/>
        </p:nvSpPr>
        <p:spPr>
          <a:xfrm>
            <a:off x="3912932" y="2715354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Corner</a:t>
            </a:r>
          </a:p>
        </p:txBody>
      </p:sp>
      <p:sp>
        <p:nvSpPr>
          <p:cNvPr id="56" name="正方形/長方形 55"/>
          <p:cNvSpPr/>
          <p:nvPr/>
        </p:nvSpPr>
        <p:spPr>
          <a:xfrm>
            <a:off x="3912932" y="1281546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Corner</a:t>
            </a:r>
          </a:p>
        </p:txBody>
      </p:sp>
      <p:sp>
        <p:nvSpPr>
          <p:cNvPr id="60" name="正方形/長方形 59"/>
          <p:cNvSpPr/>
          <p:nvPr/>
        </p:nvSpPr>
        <p:spPr>
          <a:xfrm>
            <a:off x="5473512" y="1281546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Head</a:t>
            </a:r>
          </a:p>
        </p:txBody>
      </p:sp>
      <p:sp>
        <p:nvSpPr>
          <p:cNvPr id="61" name="下矢印 60"/>
          <p:cNvSpPr/>
          <p:nvPr/>
        </p:nvSpPr>
        <p:spPr>
          <a:xfrm rot="16200000">
            <a:off x="2697034" y="4623873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63" name="図 6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854" y="4570116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65" name="図 6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53" y="4570115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66" name="図 6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21" y="4570114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69" name="図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300" y="4570112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0" name="図 6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95632" y="4570112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1" name="図 7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06463" y="5173613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2" name="図 7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63825" y="5200436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3" name="図 7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63826" y="4565174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pic>
        <p:nvPicPr>
          <p:cNvPr id="74" name="図 7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63824" y="5847108"/>
            <a:ext cx="603501" cy="603501"/>
          </a:xfrm>
          <a:prstGeom prst="rect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FF0000"/>
            </a:solidFill>
            <a:prstDash val="dash"/>
          </a:ln>
        </p:spPr>
      </p:pic>
      <p:sp>
        <p:nvSpPr>
          <p:cNvPr id="75" name="下矢印 74"/>
          <p:cNvSpPr/>
          <p:nvPr/>
        </p:nvSpPr>
        <p:spPr>
          <a:xfrm rot="16200000">
            <a:off x="5385395" y="4623873"/>
            <a:ext cx="517643" cy="581837"/>
          </a:xfrm>
          <a:prstGeom prst="downArrow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76" name="正方形/長方形 75"/>
          <p:cNvSpPr/>
          <p:nvPr/>
        </p:nvSpPr>
        <p:spPr>
          <a:xfrm>
            <a:off x="2135258" y="3950084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↓に操作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77" name="正方形/長方形 76"/>
          <p:cNvSpPr/>
          <p:nvPr/>
        </p:nvSpPr>
        <p:spPr>
          <a:xfrm>
            <a:off x="4792462" y="3950083"/>
            <a:ext cx="164256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↓に操作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78" name="正方形/長方形 77"/>
          <p:cNvSpPr/>
          <p:nvPr/>
        </p:nvSpPr>
        <p:spPr>
          <a:xfrm>
            <a:off x="312127" y="5500500"/>
            <a:ext cx="3682796" cy="105349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６つ（仮）のセルに分けられた画像をインデックスごとに切り替える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79" name="正方形/長方形 78"/>
          <p:cNvSpPr/>
          <p:nvPr/>
        </p:nvSpPr>
        <p:spPr>
          <a:xfrm>
            <a:off x="1693102" y="4340176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Idx0</a:t>
            </a:r>
          </a:p>
        </p:txBody>
      </p:sp>
      <p:sp>
        <p:nvSpPr>
          <p:cNvPr id="80" name="正方形/長方形 79"/>
          <p:cNvSpPr/>
          <p:nvPr/>
        </p:nvSpPr>
        <p:spPr>
          <a:xfrm>
            <a:off x="1053054" y="4340175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Idx1</a:t>
            </a:r>
          </a:p>
        </p:txBody>
      </p:sp>
      <p:sp>
        <p:nvSpPr>
          <p:cNvPr id="81" name="正方形/長方形 80"/>
          <p:cNvSpPr/>
          <p:nvPr/>
        </p:nvSpPr>
        <p:spPr>
          <a:xfrm>
            <a:off x="405175" y="4340175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Idx2</a:t>
            </a:r>
          </a:p>
        </p:txBody>
      </p:sp>
      <p:sp>
        <p:nvSpPr>
          <p:cNvPr id="82" name="正方形/長方形 81"/>
          <p:cNvSpPr/>
          <p:nvPr/>
        </p:nvSpPr>
        <p:spPr>
          <a:xfrm>
            <a:off x="4199416" y="4983912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Idx0</a:t>
            </a:r>
          </a:p>
        </p:txBody>
      </p:sp>
      <p:sp>
        <p:nvSpPr>
          <p:cNvPr id="83" name="正方形/長方形 82"/>
          <p:cNvSpPr/>
          <p:nvPr/>
        </p:nvSpPr>
        <p:spPr>
          <a:xfrm>
            <a:off x="4229036" y="4334873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Idx1</a:t>
            </a:r>
          </a:p>
        </p:txBody>
      </p:sp>
      <p:sp>
        <p:nvSpPr>
          <p:cNvPr id="84" name="正方形/長方形 83"/>
          <p:cNvSpPr/>
          <p:nvPr/>
        </p:nvSpPr>
        <p:spPr>
          <a:xfrm>
            <a:off x="3635823" y="4344631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Idx2</a:t>
            </a:r>
          </a:p>
        </p:txBody>
      </p:sp>
      <p:sp>
        <p:nvSpPr>
          <p:cNvPr id="85" name="正方形/長方形 84"/>
          <p:cNvSpPr/>
          <p:nvPr/>
        </p:nvSpPr>
        <p:spPr>
          <a:xfrm>
            <a:off x="6267431" y="5618669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Idx0</a:t>
            </a:r>
          </a:p>
        </p:txBody>
      </p:sp>
      <p:sp>
        <p:nvSpPr>
          <p:cNvPr id="86" name="正方形/長方形 85"/>
          <p:cNvSpPr/>
          <p:nvPr/>
        </p:nvSpPr>
        <p:spPr>
          <a:xfrm>
            <a:off x="6297051" y="4969630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Idx1</a:t>
            </a:r>
          </a:p>
        </p:txBody>
      </p:sp>
      <p:sp>
        <p:nvSpPr>
          <p:cNvPr id="87" name="正方形/長方形 86"/>
          <p:cNvSpPr/>
          <p:nvPr/>
        </p:nvSpPr>
        <p:spPr>
          <a:xfrm>
            <a:off x="6297051" y="4366129"/>
            <a:ext cx="788098" cy="1053495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Idx2</a:t>
            </a:r>
          </a:p>
        </p:txBody>
      </p:sp>
      <p:sp>
        <p:nvSpPr>
          <p:cNvPr id="88" name="正方形/長方形 87"/>
          <p:cNvSpPr/>
          <p:nvPr/>
        </p:nvSpPr>
        <p:spPr>
          <a:xfrm>
            <a:off x="5731605" y="2985110"/>
            <a:ext cx="3311850" cy="1053495"/>
          </a:xfrm>
          <a:prstGeom prst="rect">
            <a:avLst/>
          </a:prstGeom>
          <a:solidFill>
            <a:srgbClr val="92D050">
              <a:alpha val="5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セル数は何時でも変えれるようにしてください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1535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グループ化 278"/>
          <p:cNvGrpSpPr/>
          <p:nvPr/>
        </p:nvGrpSpPr>
        <p:grpSpPr>
          <a:xfrm>
            <a:off x="4893507" y="969073"/>
            <a:ext cx="3999229" cy="2248690"/>
            <a:chOff x="512395" y="1360695"/>
            <a:chExt cx="8428988" cy="4739459"/>
          </a:xfrm>
        </p:grpSpPr>
        <p:sp>
          <p:nvSpPr>
            <p:cNvPr id="280" name="正方形/長方形 279"/>
            <p:cNvSpPr>
              <a:spLocks noChangeAspect="1"/>
            </p:cNvSpPr>
            <p:nvPr/>
          </p:nvSpPr>
          <p:spPr>
            <a:xfrm>
              <a:off x="512395" y="1360695"/>
              <a:ext cx="8428988" cy="4739459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1" name="グループ化 280"/>
            <p:cNvGrpSpPr/>
            <p:nvPr/>
          </p:nvGrpSpPr>
          <p:grpSpPr>
            <a:xfrm>
              <a:off x="1921973" y="3119415"/>
              <a:ext cx="458885" cy="917413"/>
              <a:chOff x="2938729" y="3075236"/>
              <a:chExt cx="622422" cy="1244844"/>
            </a:xfrm>
          </p:grpSpPr>
          <p:pic>
            <p:nvPicPr>
              <p:cNvPr id="304" name="図 303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05" name="図 30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282" name="グループ化 281"/>
            <p:cNvGrpSpPr/>
            <p:nvPr/>
          </p:nvGrpSpPr>
          <p:grpSpPr>
            <a:xfrm>
              <a:off x="7635414" y="4564896"/>
              <a:ext cx="458885" cy="917413"/>
              <a:chOff x="2938729" y="3075236"/>
              <a:chExt cx="622422" cy="1244844"/>
            </a:xfrm>
          </p:grpSpPr>
          <p:pic>
            <p:nvPicPr>
              <p:cNvPr id="302" name="図 30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03" name="図 30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283" name="グループ化 282"/>
            <p:cNvGrpSpPr/>
            <p:nvPr/>
          </p:nvGrpSpPr>
          <p:grpSpPr>
            <a:xfrm>
              <a:off x="1517431" y="4781802"/>
              <a:ext cx="1208402" cy="796282"/>
              <a:chOff x="6052616" y="2757194"/>
              <a:chExt cx="1208402" cy="796282"/>
            </a:xfrm>
          </p:grpSpPr>
          <p:pic>
            <p:nvPicPr>
              <p:cNvPr id="298" name="図 297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54163" y="2870951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9" name="図 298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1062" y="2870949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300" name="直線コネクタ 299"/>
              <p:cNvCxnSpPr/>
              <p:nvPr/>
            </p:nvCxnSpPr>
            <p:spPr>
              <a:xfrm>
                <a:off x="6052616" y="2757194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直線コネクタ 300"/>
              <p:cNvCxnSpPr/>
              <p:nvPr/>
            </p:nvCxnSpPr>
            <p:spPr>
              <a:xfrm>
                <a:off x="6052616" y="3553476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4" name="グループ化 283"/>
            <p:cNvGrpSpPr/>
            <p:nvPr/>
          </p:nvGrpSpPr>
          <p:grpSpPr>
            <a:xfrm>
              <a:off x="1517431" y="1646357"/>
              <a:ext cx="1206853" cy="796281"/>
              <a:chOff x="1517431" y="1646357"/>
              <a:chExt cx="1206853" cy="796281"/>
            </a:xfrm>
          </p:grpSpPr>
          <p:pic>
            <p:nvPicPr>
              <p:cNvPr id="295" name="図 294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1438" y="1750774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296" name="直線コネクタ 295"/>
              <p:cNvCxnSpPr/>
              <p:nvPr/>
            </p:nvCxnSpPr>
            <p:spPr>
              <a:xfrm>
                <a:off x="1517431" y="1646357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直線コネクタ 296"/>
              <p:cNvCxnSpPr/>
              <p:nvPr/>
            </p:nvCxnSpPr>
            <p:spPr>
              <a:xfrm>
                <a:off x="1517431" y="2442638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5" name="グループ化 284"/>
            <p:cNvGrpSpPr/>
            <p:nvPr/>
          </p:nvGrpSpPr>
          <p:grpSpPr>
            <a:xfrm>
              <a:off x="3726997" y="1659825"/>
              <a:ext cx="528170" cy="1055929"/>
              <a:chOff x="2938730" y="3075234"/>
              <a:chExt cx="622422" cy="1244843"/>
            </a:xfrm>
          </p:grpSpPr>
          <p:pic>
            <p:nvPicPr>
              <p:cNvPr id="293" name="図 29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30" y="3075234"/>
                <a:ext cx="622422" cy="124484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4" name="図 293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286" name="グループ化 285"/>
            <p:cNvGrpSpPr/>
            <p:nvPr/>
          </p:nvGrpSpPr>
          <p:grpSpPr>
            <a:xfrm>
              <a:off x="5257881" y="1509377"/>
              <a:ext cx="3478834" cy="1744711"/>
              <a:chOff x="-64940" y="2013948"/>
              <a:chExt cx="6208516" cy="3113707"/>
            </a:xfrm>
          </p:grpSpPr>
          <p:pic>
            <p:nvPicPr>
              <p:cNvPr id="287" name="図 28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0774" y="2020136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288" name="図 287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82997" y="2022329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289" name="図 28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3030774" y="3559962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290" name="図 289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474371" y="3567076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291" name="図 290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70189" y="2013950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292" name="図 291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4940" y="2017043"/>
                <a:ext cx="1560578" cy="1560581"/>
              </a:xfrm>
              <a:prstGeom prst="rect">
                <a:avLst/>
              </a:prstGeom>
            </p:spPr>
          </p:pic>
        </p:grpSp>
      </p:grpSp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ポーズイベント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8p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31" name="グループ化 30"/>
          <p:cNvGrpSpPr/>
          <p:nvPr/>
        </p:nvGrpSpPr>
        <p:grpSpPr>
          <a:xfrm>
            <a:off x="328518" y="980868"/>
            <a:ext cx="3999229" cy="2248690"/>
            <a:chOff x="512395" y="1360695"/>
            <a:chExt cx="8428988" cy="4739459"/>
          </a:xfrm>
        </p:grpSpPr>
        <p:sp>
          <p:nvSpPr>
            <p:cNvPr id="5" name="正方形/長方形 4"/>
            <p:cNvSpPr>
              <a:spLocks noChangeAspect="1"/>
            </p:cNvSpPr>
            <p:nvPr/>
          </p:nvSpPr>
          <p:spPr>
            <a:xfrm>
              <a:off x="512395" y="1360695"/>
              <a:ext cx="8428988" cy="4739459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グループ化 10"/>
            <p:cNvGrpSpPr/>
            <p:nvPr/>
          </p:nvGrpSpPr>
          <p:grpSpPr>
            <a:xfrm>
              <a:off x="1921973" y="3119415"/>
              <a:ext cx="458885" cy="917413"/>
              <a:chOff x="2938729" y="3075236"/>
              <a:chExt cx="622422" cy="1244844"/>
            </a:xfrm>
          </p:grpSpPr>
          <p:pic>
            <p:nvPicPr>
              <p:cNvPr id="12" name="図 1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3" name="図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6" name="グループ化 15"/>
            <p:cNvGrpSpPr/>
            <p:nvPr/>
          </p:nvGrpSpPr>
          <p:grpSpPr>
            <a:xfrm>
              <a:off x="7635414" y="4564896"/>
              <a:ext cx="458885" cy="917413"/>
              <a:chOff x="2938729" y="3075236"/>
              <a:chExt cx="622422" cy="1244844"/>
            </a:xfrm>
          </p:grpSpPr>
          <p:pic>
            <p:nvPicPr>
              <p:cNvPr id="17" name="図 1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8" name="図 17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46" name="グループ化 45"/>
            <p:cNvGrpSpPr/>
            <p:nvPr/>
          </p:nvGrpSpPr>
          <p:grpSpPr>
            <a:xfrm>
              <a:off x="1517431" y="4781802"/>
              <a:ext cx="1208402" cy="796282"/>
              <a:chOff x="6052616" y="2757194"/>
              <a:chExt cx="1208402" cy="796282"/>
            </a:xfrm>
          </p:grpSpPr>
          <p:pic>
            <p:nvPicPr>
              <p:cNvPr id="9" name="図 8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54163" y="2870951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4" name="図 13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1062" y="2870949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22" name="直線コネクタ 21"/>
              <p:cNvCxnSpPr/>
              <p:nvPr/>
            </p:nvCxnSpPr>
            <p:spPr>
              <a:xfrm>
                <a:off x="6052616" y="2757194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コネクタ 22"/>
              <p:cNvCxnSpPr/>
              <p:nvPr/>
            </p:nvCxnSpPr>
            <p:spPr>
              <a:xfrm>
                <a:off x="6052616" y="3553476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グループ化 46"/>
            <p:cNvGrpSpPr/>
            <p:nvPr/>
          </p:nvGrpSpPr>
          <p:grpSpPr>
            <a:xfrm>
              <a:off x="1517431" y="1646357"/>
              <a:ext cx="1206853" cy="796281"/>
              <a:chOff x="1517431" y="1646357"/>
              <a:chExt cx="1206853" cy="796281"/>
            </a:xfrm>
          </p:grpSpPr>
          <p:pic>
            <p:nvPicPr>
              <p:cNvPr id="19" name="図 18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1438" y="1750774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24" name="直線コネクタ 23"/>
              <p:cNvCxnSpPr/>
              <p:nvPr/>
            </p:nvCxnSpPr>
            <p:spPr>
              <a:xfrm>
                <a:off x="1517431" y="1646357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コネクタ 24"/>
              <p:cNvCxnSpPr/>
              <p:nvPr/>
            </p:nvCxnSpPr>
            <p:spPr>
              <a:xfrm>
                <a:off x="1517431" y="2442638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グループ化 5"/>
            <p:cNvGrpSpPr/>
            <p:nvPr/>
          </p:nvGrpSpPr>
          <p:grpSpPr>
            <a:xfrm>
              <a:off x="3726997" y="1659825"/>
              <a:ext cx="528170" cy="1055929"/>
              <a:chOff x="2938730" y="3075234"/>
              <a:chExt cx="622422" cy="1244843"/>
            </a:xfrm>
          </p:grpSpPr>
          <p:pic>
            <p:nvPicPr>
              <p:cNvPr id="7" name="図 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30" y="3075234"/>
                <a:ext cx="622422" cy="124484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8" name="図 7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30" name="グループ化 29"/>
            <p:cNvGrpSpPr/>
            <p:nvPr/>
          </p:nvGrpSpPr>
          <p:grpSpPr>
            <a:xfrm>
              <a:off x="5257881" y="1509377"/>
              <a:ext cx="3478834" cy="1744711"/>
              <a:chOff x="-64940" y="2013948"/>
              <a:chExt cx="6208516" cy="3113707"/>
            </a:xfrm>
          </p:grpSpPr>
          <p:pic>
            <p:nvPicPr>
              <p:cNvPr id="29" name="図 2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0774" y="2020136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6" name="図 35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82997" y="2022329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7" name="図 3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3030774" y="3559962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8" name="図 37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474371" y="3567076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39" name="図 3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70189" y="2013950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40" name="図 39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4940" y="2017043"/>
                <a:ext cx="1560578" cy="1560581"/>
              </a:xfrm>
              <a:prstGeom prst="rect">
                <a:avLst/>
              </a:prstGeom>
            </p:spPr>
          </p:pic>
        </p:grpSp>
      </p:grpSp>
      <p:sp>
        <p:nvSpPr>
          <p:cNvPr id="236" name="下矢印 235"/>
          <p:cNvSpPr/>
          <p:nvPr/>
        </p:nvSpPr>
        <p:spPr>
          <a:xfrm rot="16200000">
            <a:off x="4197580" y="1221288"/>
            <a:ext cx="904429" cy="1980390"/>
          </a:xfrm>
          <a:prstGeom prst="downArrow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0.5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秒かけてポップ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259" name="グループ化 258"/>
          <p:cNvGrpSpPr/>
          <p:nvPr/>
        </p:nvGrpSpPr>
        <p:grpSpPr>
          <a:xfrm>
            <a:off x="-2734709" y="1019243"/>
            <a:ext cx="2298189" cy="1716149"/>
            <a:chOff x="-3730011" y="2490233"/>
            <a:chExt cx="4069791" cy="3039075"/>
          </a:xfrm>
        </p:grpSpPr>
        <p:sp>
          <p:nvSpPr>
            <p:cNvPr id="260" name="片側の 2 つの角を丸めた四角形 259"/>
            <p:cNvSpPr/>
            <p:nvPr/>
          </p:nvSpPr>
          <p:spPr>
            <a:xfrm>
              <a:off x="-3730011" y="2490233"/>
              <a:ext cx="4069791" cy="3039075"/>
            </a:xfrm>
            <a:prstGeom prst="round2SameRect">
              <a:avLst>
                <a:gd name="adj1" fmla="val 12842"/>
                <a:gd name="adj2" fmla="val 0"/>
              </a:avLst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400" dirty="0">
                <a:solidFill>
                  <a:schemeClr val="tx1"/>
                </a:solidFill>
              </a:endParaRPr>
            </a:p>
          </p:txBody>
        </p:sp>
        <p:sp>
          <p:nvSpPr>
            <p:cNvPr id="261" name="正方形/長方形 260"/>
            <p:cNvSpPr/>
            <p:nvPr/>
          </p:nvSpPr>
          <p:spPr>
            <a:xfrm>
              <a:off x="-3714352" y="3397890"/>
              <a:ext cx="4038473" cy="2131418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sz="24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62" name="正方形/長方形 261"/>
            <p:cNvSpPr/>
            <p:nvPr/>
          </p:nvSpPr>
          <p:spPr>
            <a:xfrm>
              <a:off x="-3014701" y="3498731"/>
              <a:ext cx="3191708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つづける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63" name="正方形/長方形 262"/>
            <p:cNvSpPr/>
            <p:nvPr/>
          </p:nvSpPr>
          <p:spPr>
            <a:xfrm>
              <a:off x="-3014702" y="4163082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やりなおす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64" name="正方形/長方形 263"/>
            <p:cNvSpPr/>
            <p:nvPr/>
          </p:nvSpPr>
          <p:spPr>
            <a:xfrm>
              <a:off x="-3014703" y="4834788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タイトルへ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65" name="楕円 264"/>
            <p:cNvSpPr/>
            <p:nvPr/>
          </p:nvSpPr>
          <p:spPr>
            <a:xfrm>
              <a:off x="-3561795" y="3564394"/>
              <a:ext cx="442155" cy="44215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86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6" name="楕円 265"/>
            <p:cNvSpPr/>
            <p:nvPr/>
          </p:nvSpPr>
          <p:spPr>
            <a:xfrm>
              <a:off x="-3561794" y="4231520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7" name="楕円 266"/>
            <p:cNvSpPr/>
            <p:nvPr/>
          </p:nvSpPr>
          <p:spPr>
            <a:xfrm>
              <a:off x="-3561794" y="4880414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8" name="正方形/長方形 267"/>
            <p:cNvSpPr/>
            <p:nvPr/>
          </p:nvSpPr>
          <p:spPr>
            <a:xfrm>
              <a:off x="-3703505" y="2519269"/>
              <a:ext cx="4016778" cy="7767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3600" dirty="0" smtClean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ポーズ</a:t>
              </a:r>
              <a:endParaRPr lang="ja-JP" altLang="en-US" sz="3600" dirty="0">
                <a:solidFill>
                  <a:srgbClr val="61B02C"/>
                </a:solidFill>
                <a:effectLst/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</p:grp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15"/>
          <a:stretch/>
        </p:blipFill>
        <p:spPr>
          <a:xfrm>
            <a:off x="1124972" y="1821339"/>
            <a:ext cx="2334970" cy="1396424"/>
          </a:xfrm>
          <a:prstGeom prst="rect">
            <a:avLst/>
          </a:prstGeom>
        </p:spPr>
      </p:pic>
      <p:sp>
        <p:nvSpPr>
          <p:cNvPr id="155" name="上矢印 154"/>
          <p:cNvSpPr/>
          <p:nvPr/>
        </p:nvSpPr>
        <p:spPr>
          <a:xfrm>
            <a:off x="1858593" y="1472165"/>
            <a:ext cx="928919" cy="954733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157" name="正方形/長方形 156"/>
          <p:cNvSpPr/>
          <p:nvPr/>
        </p:nvSpPr>
        <p:spPr>
          <a:xfrm>
            <a:off x="518493" y="2997628"/>
            <a:ext cx="3539550" cy="687972"/>
          </a:xfrm>
          <a:prstGeom prst="rect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200" dirty="0" smtClean="0">
                <a:solidFill>
                  <a:sysClr val="windowText" lastClr="000000"/>
                </a:solidFill>
                <a:latin typeface="+mn-ea"/>
              </a:rPr>
              <a:t>ESC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か</a:t>
            </a:r>
            <a:r>
              <a:rPr lang="en-US" altLang="ja-JP" sz="1200" dirty="0" smtClean="0">
                <a:solidFill>
                  <a:sysClr val="windowText" lastClr="000000"/>
                </a:solidFill>
                <a:latin typeface="+mn-ea"/>
              </a:rPr>
              <a:t>P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を押すとゲームメインの更新が止まる</a:t>
            </a:r>
            <a:endParaRPr lang="en-US" altLang="ja-JP" sz="12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同時に画面下部から</a:t>
            </a:r>
            <a:r>
              <a:rPr lang="en-US" altLang="ja-JP" sz="1200" dirty="0" smtClean="0">
                <a:solidFill>
                  <a:sysClr val="windowText" lastClr="000000"/>
                </a:solidFill>
                <a:latin typeface="+mn-ea"/>
              </a:rPr>
              <a:t>UI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が飛び出る</a:t>
            </a:r>
            <a:endParaRPr lang="en-US" altLang="ja-JP" sz="1200" dirty="0" smtClean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307" name="グループ化 306"/>
          <p:cNvGrpSpPr/>
          <p:nvPr/>
        </p:nvGrpSpPr>
        <p:grpSpPr>
          <a:xfrm>
            <a:off x="5777979" y="1472165"/>
            <a:ext cx="2298189" cy="1716149"/>
            <a:chOff x="-3730011" y="2490233"/>
            <a:chExt cx="4069791" cy="3039075"/>
          </a:xfrm>
        </p:grpSpPr>
        <p:sp>
          <p:nvSpPr>
            <p:cNvPr id="308" name="片側の 2 つの角を丸めた四角形 307"/>
            <p:cNvSpPr/>
            <p:nvPr/>
          </p:nvSpPr>
          <p:spPr>
            <a:xfrm>
              <a:off x="-3730011" y="2490233"/>
              <a:ext cx="4069791" cy="3039075"/>
            </a:xfrm>
            <a:prstGeom prst="round2SameRect">
              <a:avLst>
                <a:gd name="adj1" fmla="val 12842"/>
                <a:gd name="adj2" fmla="val 0"/>
              </a:avLst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400" dirty="0">
                <a:solidFill>
                  <a:schemeClr val="tx1"/>
                </a:solidFill>
              </a:endParaRPr>
            </a:p>
          </p:txBody>
        </p:sp>
        <p:sp>
          <p:nvSpPr>
            <p:cNvPr id="309" name="正方形/長方形 308"/>
            <p:cNvSpPr/>
            <p:nvPr/>
          </p:nvSpPr>
          <p:spPr>
            <a:xfrm>
              <a:off x="-3714352" y="3397890"/>
              <a:ext cx="4038473" cy="2131418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sz="24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310" name="正方形/長方形 309"/>
            <p:cNvSpPr/>
            <p:nvPr/>
          </p:nvSpPr>
          <p:spPr>
            <a:xfrm>
              <a:off x="-3014701" y="3498731"/>
              <a:ext cx="3191708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つづける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311" name="正方形/長方形 310"/>
            <p:cNvSpPr/>
            <p:nvPr/>
          </p:nvSpPr>
          <p:spPr>
            <a:xfrm>
              <a:off x="-3014702" y="4163082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やりなおす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312" name="正方形/長方形 311"/>
            <p:cNvSpPr/>
            <p:nvPr/>
          </p:nvSpPr>
          <p:spPr>
            <a:xfrm>
              <a:off x="-3014703" y="4834788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10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タイトルへ</a:t>
              </a:r>
              <a:endParaRPr lang="ja-JP" altLang="en-US" sz="11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313" name="楕円 312"/>
            <p:cNvSpPr/>
            <p:nvPr/>
          </p:nvSpPr>
          <p:spPr>
            <a:xfrm>
              <a:off x="-3561795" y="3564394"/>
              <a:ext cx="442155" cy="44215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86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314" name="楕円 313"/>
            <p:cNvSpPr/>
            <p:nvPr/>
          </p:nvSpPr>
          <p:spPr>
            <a:xfrm>
              <a:off x="-3561794" y="4231520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315" name="楕円 314"/>
            <p:cNvSpPr/>
            <p:nvPr/>
          </p:nvSpPr>
          <p:spPr>
            <a:xfrm>
              <a:off x="-3561794" y="4880414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316" name="正方形/長方形 315"/>
            <p:cNvSpPr/>
            <p:nvPr/>
          </p:nvSpPr>
          <p:spPr>
            <a:xfrm>
              <a:off x="-3703505" y="2519269"/>
              <a:ext cx="4016778" cy="7767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3600" dirty="0" smtClean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ポーズ</a:t>
              </a:r>
              <a:endParaRPr lang="ja-JP" altLang="en-US" sz="3600" dirty="0">
                <a:solidFill>
                  <a:srgbClr val="61B02C"/>
                </a:solidFill>
                <a:effectLst/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</p:grpSp>
      <p:sp>
        <p:nvSpPr>
          <p:cNvPr id="317" name="正方形/長方形 316"/>
          <p:cNvSpPr/>
          <p:nvPr/>
        </p:nvSpPr>
        <p:spPr>
          <a:xfrm>
            <a:off x="5090504" y="2942653"/>
            <a:ext cx="3539550" cy="598399"/>
          </a:xfrm>
          <a:prstGeom prst="rect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やりなおす</a:t>
            </a:r>
            <a:r>
              <a:rPr lang="ja-JP" altLang="en-US" sz="1200" dirty="0" err="1" smtClean="0">
                <a:solidFill>
                  <a:sysClr val="windowText" lastClr="000000"/>
                </a:solidFill>
                <a:latin typeface="+mn-ea"/>
              </a:rPr>
              <a:t>を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押すとステージをリスタート</a:t>
            </a:r>
            <a:endParaRPr lang="en-US" altLang="ja-JP" sz="12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タイトル</a:t>
            </a:r>
            <a:r>
              <a:rPr lang="ja-JP" altLang="en-US" sz="1200" dirty="0" err="1" smtClean="0">
                <a:solidFill>
                  <a:sysClr val="windowText" lastClr="000000"/>
                </a:solidFill>
                <a:latin typeface="+mn-ea"/>
              </a:rPr>
              <a:t>へを</a:t>
            </a:r>
            <a:r>
              <a:rPr lang="ja-JP" altLang="en-US" sz="1200" dirty="0">
                <a:solidFill>
                  <a:sysClr val="windowText" lastClr="000000"/>
                </a:solidFill>
                <a:latin typeface="+mn-ea"/>
              </a:rPr>
              <a:t>押す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とタイトルに戻る</a:t>
            </a:r>
            <a:endParaRPr lang="en-US" altLang="ja-JP" sz="1200" dirty="0" smtClean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318" name="グループ化 317"/>
          <p:cNvGrpSpPr/>
          <p:nvPr/>
        </p:nvGrpSpPr>
        <p:grpSpPr>
          <a:xfrm>
            <a:off x="328518" y="4327604"/>
            <a:ext cx="3999229" cy="2248690"/>
            <a:chOff x="512395" y="1360695"/>
            <a:chExt cx="8428988" cy="4739459"/>
          </a:xfrm>
        </p:grpSpPr>
        <p:sp>
          <p:nvSpPr>
            <p:cNvPr id="319" name="正方形/長方形 318"/>
            <p:cNvSpPr>
              <a:spLocks noChangeAspect="1"/>
            </p:cNvSpPr>
            <p:nvPr/>
          </p:nvSpPr>
          <p:spPr>
            <a:xfrm>
              <a:off x="512395" y="1360695"/>
              <a:ext cx="8428988" cy="4739459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20" name="グループ化 319"/>
            <p:cNvGrpSpPr/>
            <p:nvPr/>
          </p:nvGrpSpPr>
          <p:grpSpPr>
            <a:xfrm>
              <a:off x="1921973" y="3119415"/>
              <a:ext cx="458885" cy="917413"/>
              <a:chOff x="2938729" y="3075236"/>
              <a:chExt cx="622422" cy="1244844"/>
            </a:xfrm>
          </p:grpSpPr>
          <p:pic>
            <p:nvPicPr>
              <p:cNvPr id="343" name="図 34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44" name="図 34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321" name="グループ化 320"/>
            <p:cNvGrpSpPr/>
            <p:nvPr/>
          </p:nvGrpSpPr>
          <p:grpSpPr>
            <a:xfrm>
              <a:off x="7635414" y="4564896"/>
              <a:ext cx="458885" cy="917413"/>
              <a:chOff x="2938729" y="3075236"/>
              <a:chExt cx="622422" cy="1244844"/>
            </a:xfrm>
          </p:grpSpPr>
          <p:pic>
            <p:nvPicPr>
              <p:cNvPr id="341" name="図 340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42" name="図 34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322" name="グループ化 321"/>
            <p:cNvGrpSpPr/>
            <p:nvPr/>
          </p:nvGrpSpPr>
          <p:grpSpPr>
            <a:xfrm>
              <a:off x="1517431" y="4781802"/>
              <a:ext cx="1208402" cy="796282"/>
              <a:chOff x="6052616" y="2757194"/>
              <a:chExt cx="1208402" cy="796282"/>
            </a:xfrm>
          </p:grpSpPr>
          <p:pic>
            <p:nvPicPr>
              <p:cNvPr id="337" name="図 336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54163" y="2870951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38" name="図 337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1062" y="2870949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339" name="直線コネクタ 338"/>
              <p:cNvCxnSpPr/>
              <p:nvPr/>
            </p:nvCxnSpPr>
            <p:spPr>
              <a:xfrm>
                <a:off x="6052616" y="2757194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直線コネクタ 339"/>
              <p:cNvCxnSpPr/>
              <p:nvPr/>
            </p:nvCxnSpPr>
            <p:spPr>
              <a:xfrm>
                <a:off x="6052616" y="3553476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3" name="グループ化 322"/>
            <p:cNvGrpSpPr/>
            <p:nvPr/>
          </p:nvGrpSpPr>
          <p:grpSpPr>
            <a:xfrm>
              <a:off x="1517431" y="1646357"/>
              <a:ext cx="1206853" cy="796281"/>
              <a:chOff x="1517431" y="1646357"/>
              <a:chExt cx="1206853" cy="796281"/>
            </a:xfrm>
          </p:grpSpPr>
          <p:pic>
            <p:nvPicPr>
              <p:cNvPr id="334" name="図 333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1438" y="1750774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335" name="直線コネクタ 334"/>
              <p:cNvCxnSpPr/>
              <p:nvPr/>
            </p:nvCxnSpPr>
            <p:spPr>
              <a:xfrm>
                <a:off x="1517431" y="1646357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直線コネクタ 335"/>
              <p:cNvCxnSpPr/>
              <p:nvPr/>
            </p:nvCxnSpPr>
            <p:spPr>
              <a:xfrm>
                <a:off x="1517431" y="2442638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4" name="グループ化 323"/>
            <p:cNvGrpSpPr/>
            <p:nvPr/>
          </p:nvGrpSpPr>
          <p:grpSpPr>
            <a:xfrm>
              <a:off x="3726997" y="1659825"/>
              <a:ext cx="528170" cy="1055929"/>
              <a:chOff x="2938730" y="3075234"/>
              <a:chExt cx="622422" cy="1244843"/>
            </a:xfrm>
          </p:grpSpPr>
          <p:pic>
            <p:nvPicPr>
              <p:cNvPr id="332" name="図 33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30" y="3075234"/>
                <a:ext cx="622422" cy="124484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33" name="図 332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325" name="グループ化 324"/>
            <p:cNvGrpSpPr/>
            <p:nvPr/>
          </p:nvGrpSpPr>
          <p:grpSpPr>
            <a:xfrm>
              <a:off x="5257881" y="1509377"/>
              <a:ext cx="3478834" cy="1744711"/>
              <a:chOff x="-64940" y="2013948"/>
              <a:chExt cx="6208516" cy="3113707"/>
            </a:xfrm>
          </p:grpSpPr>
          <p:pic>
            <p:nvPicPr>
              <p:cNvPr id="326" name="図 325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0774" y="2020136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27" name="図 326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82997" y="2022329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28" name="図 327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3030774" y="3559962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29" name="図 32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474371" y="3567076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330" name="図 329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70189" y="2013950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331" name="図 330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4940" y="2017043"/>
                <a:ext cx="1560578" cy="1560581"/>
              </a:xfrm>
              <a:prstGeom prst="rect">
                <a:avLst/>
              </a:prstGeom>
            </p:spPr>
          </p:pic>
        </p:grpSp>
      </p:grpSp>
      <p:pic>
        <p:nvPicPr>
          <p:cNvPr id="346" name="図 345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15"/>
          <a:stretch/>
        </p:blipFill>
        <p:spPr>
          <a:xfrm>
            <a:off x="1080180" y="5179870"/>
            <a:ext cx="2334970" cy="1396424"/>
          </a:xfrm>
          <a:prstGeom prst="rect">
            <a:avLst/>
          </a:prstGeom>
        </p:spPr>
      </p:pic>
      <p:sp>
        <p:nvSpPr>
          <p:cNvPr id="345" name="正方形/長方形 344"/>
          <p:cNvSpPr/>
          <p:nvPr/>
        </p:nvSpPr>
        <p:spPr>
          <a:xfrm>
            <a:off x="553277" y="6172853"/>
            <a:ext cx="3539550" cy="598399"/>
          </a:xfrm>
          <a:prstGeom prst="rect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200" dirty="0" err="1" smtClean="0">
                <a:solidFill>
                  <a:sysClr val="windowText" lastClr="000000"/>
                </a:solidFill>
                <a:latin typeface="+mn-ea"/>
              </a:rPr>
              <a:t>つづけるを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押すか</a:t>
            </a:r>
            <a:r>
              <a:rPr lang="en-US" altLang="ja-JP" sz="1200" dirty="0" smtClean="0">
                <a:solidFill>
                  <a:sysClr val="windowText" lastClr="000000"/>
                </a:solidFill>
                <a:latin typeface="+mn-ea"/>
              </a:rPr>
              <a:t>ESC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か</a:t>
            </a:r>
            <a:r>
              <a:rPr lang="en-US" altLang="ja-JP" sz="1200" dirty="0" smtClean="0">
                <a:solidFill>
                  <a:sysClr val="windowText" lastClr="000000"/>
                </a:solidFill>
                <a:latin typeface="+mn-ea"/>
              </a:rPr>
              <a:t>P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でポーズ</a:t>
            </a:r>
            <a:r>
              <a:rPr lang="en-US" altLang="ja-JP" sz="1200" dirty="0" smtClean="0">
                <a:solidFill>
                  <a:sysClr val="windowText" lastClr="000000"/>
                </a:solidFill>
                <a:latin typeface="+mn-ea"/>
              </a:rPr>
              <a:t>UI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が下がっていく</a:t>
            </a:r>
            <a:endParaRPr lang="en-US" altLang="ja-JP" sz="12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347" name="上矢印 346"/>
          <p:cNvSpPr/>
          <p:nvPr/>
        </p:nvSpPr>
        <p:spPr>
          <a:xfrm rot="10800000">
            <a:off x="1808858" y="5035926"/>
            <a:ext cx="928919" cy="954733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grpSp>
        <p:nvGrpSpPr>
          <p:cNvPr id="349" name="グループ化 348"/>
          <p:cNvGrpSpPr/>
          <p:nvPr/>
        </p:nvGrpSpPr>
        <p:grpSpPr>
          <a:xfrm>
            <a:off x="4893507" y="4327604"/>
            <a:ext cx="3999229" cy="2248690"/>
            <a:chOff x="512395" y="1360695"/>
            <a:chExt cx="8428988" cy="4739459"/>
          </a:xfrm>
        </p:grpSpPr>
        <p:sp>
          <p:nvSpPr>
            <p:cNvPr id="350" name="正方形/長方形 349"/>
            <p:cNvSpPr>
              <a:spLocks noChangeAspect="1"/>
            </p:cNvSpPr>
            <p:nvPr/>
          </p:nvSpPr>
          <p:spPr>
            <a:xfrm>
              <a:off x="512395" y="1360695"/>
              <a:ext cx="8428988" cy="4739459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1" name="グループ化 350"/>
            <p:cNvGrpSpPr/>
            <p:nvPr/>
          </p:nvGrpSpPr>
          <p:grpSpPr>
            <a:xfrm>
              <a:off x="1921973" y="3119415"/>
              <a:ext cx="458885" cy="917413"/>
              <a:chOff x="2938729" y="3075236"/>
              <a:chExt cx="622422" cy="1244844"/>
            </a:xfrm>
          </p:grpSpPr>
          <p:pic>
            <p:nvPicPr>
              <p:cNvPr id="374" name="図 373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75" name="図 37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352" name="グループ化 351"/>
            <p:cNvGrpSpPr/>
            <p:nvPr/>
          </p:nvGrpSpPr>
          <p:grpSpPr>
            <a:xfrm>
              <a:off x="7635414" y="4564896"/>
              <a:ext cx="458885" cy="917413"/>
              <a:chOff x="2938729" y="3075236"/>
              <a:chExt cx="622422" cy="1244844"/>
            </a:xfrm>
          </p:grpSpPr>
          <p:pic>
            <p:nvPicPr>
              <p:cNvPr id="372" name="図 37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73" name="図 37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353" name="グループ化 352"/>
            <p:cNvGrpSpPr/>
            <p:nvPr/>
          </p:nvGrpSpPr>
          <p:grpSpPr>
            <a:xfrm>
              <a:off x="1517431" y="4781802"/>
              <a:ext cx="1208402" cy="796282"/>
              <a:chOff x="6052616" y="2757194"/>
              <a:chExt cx="1208402" cy="796282"/>
            </a:xfrm>
          </p:grpSpPr>
          <p:pic>
            <p:nvPicPr>
              <p:cNvPr id="368" name="図 367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54163" y="2870951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69" name="図 368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1062" y="2870949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370" name="直線コネクタ 369"/>
              <p:cNvCxnSpPr/>
              <p:nvPr/>
            </p:nvCxnSpPr>
            <p:spPr>
              <a:xfrm>
                <a:off x="6052616" y="2757194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直線コネクタ 370"/>
              <p:cNvCxnSpPr/>
              <p:nvPr/>
            </p:nvCxnSpPr>
            <p:spPr>
              <a:xfrm>
                <a:off x="6052616" y="3553476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4" name="グループ化 353"/>
            <p:cNvGrpSpPr/>
            <p:nvPr/>
          </p:nvGrpSpPr>
          <p:grpSpPr>
            <a:xfrm>
              <a:off x="1517431" y="1646357"/>
              <a:ext cx="1206853" cy="796281"/>
              <a:chOff x="1517431" y="1646357"/>
              <a:chExt cx="1206853" cy="796281"/>
            </a:xfrm>
          </p:grpSpPr>
          <p:pic>
            <p:nvPicPr>
              <p:cNvPr id="365" name="図 364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1438" y="1750774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366" name="直線コネクタ 365"/>
              <p:cNvCxnSpPr/>
              <p:nvPr/>
            </p:nvCxnSpPr>
            <p:spPr>
              <a:xfrm>
                <a:off x="1517431" y="1646357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7" name="直線コネクタ 366"/>
              <p:cNvCxnSpPr/>
              <p:nvPr/>
            </p:nvCxnSpPr>
            <p:spPr>
              <a:xfrm>
                <a:off x="1517431" y="2442638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5" name="グループ化 354"/>
            <p:cNvGrpSpPr/>
            <p:nvPr/>
          </p:nvGrpSpPr>
          <p:grpSpPr>
            <a:xfrm>
              <a:off x="3726997" y="1659825"/>
              <a:ext cx="528170" cy="1055929"/>
              <a:chOff x="2938730" y="3075234"/>
              <a:chExt cx="622422" cy="1244843"/>
            </a:xfrm>
          </p:grpSpPr>
          <p:pic>
            <p:nvPicPr>
              <p:cNvPr id="363" name="図 36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30" y="3075234"/>
                <a:ext cx="622422" cy="124484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64" name="図 363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356" name="グループ化 355"/>
            <p:cNvGrpSpPr/>
            <p:nvPr/>
          </p:nvGrpSpPr>
          <p:grpSpPr>
            <a:xfrm>
              <a:off x="5257881" y="1509377"/>
              <a:ext cx="3478834" cy="1744711"/>
              <a:chOff x="-64940" y="2013948"/>
              <a:chExt cx="6208516" cy="3113707"/>
            </a:xfrm>
          </p:grpSpPr>
          <p:pic>
            <p:nvPicPr>
              <p:cNvPr id="357" name="図 35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0774" y="2020136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58" name="図 357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82997" y="2022329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59" name="図 35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3030774" y="3559962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60" name="図 359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474371" y="3567076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361" name="図 360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70189" y="2013950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362" name="図 361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4940" y="2017043"/>
                <a:ext cx="1560578" cy="1560581"/>
              </a:xfrm>
              <a:prstGeom prst="rect">
                <a:avLst/>
              </a:prstGeom>
            </p:spPr>
          </p:pic>
        </p:grpSp>
      </p:grpSp>
      <p:sp>
        <p:nvSpPr>
          <p:cNvPr id="376" name="正方形/長方形 375"/>
          <p:cNvSpPr/>
          <p:nvPr/>
        </p:nvSpPr>
        <p:spPr>
          <a:xfrm>
            <a:off x="5197317" y="6116744"/>
            <a:ext cx="3539550" cy="598399"/>
          </a:xfrm>
          <a:prstGeom prst="rect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ポーズ</a:t>
            </a:r>
            <a:r>
              <a:rPr lang="en-US" altLang="ja-JP" sz="1200" dirty="0" smtClean="0">
                <a:solidFill>
                  <a:sysClr val="windowText" lastClr="000000"/>
                </a:solidFill>
                <a:latin typeface="+mn-ea"/>
              </a:rPr>
              <a:t>UI</a:t>
            </a:r>
            <a:r>
              <a:rPr lang="ja-JP" altLang="en-US" sz="1200" dirty="0" smtClean="0">
                <a:solidFill>
                  <a:sysClr val="windowText" lastClr="000000"/>
                </a:solidFill>
                <a:latin typeface="+mn-ea"/>
              </a:rPr>
              <a:t>が消えた時点でメインの更新を再開</a:t>
            </a:r>
            <a:endParaRPr lang="en-US" altLang="ja-JP" sz="1200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378" name="下矢印 377"/>
          <p:cNvSpPr/>
          <p:nvPr/>
        </p:nvSpPr>
        <p:spPr>
          <a:xfrm rot="2634418">
            <a:off x="4131893" y="2973280"/>
            <a:ext cx="481985" cy="1522373"/>
          </a:xfrm>
          <a:prstGeom prst="downArrow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379" name="下矢印 378"/>
          <p:cNvSpPr/>
          <p:nvPr/>
        </p:nvSpPr>
        <p:spPr>
          <a:xfrm rot="16200000">
            <a:off x="4393323" y="4049914"/>
            <a:ext cx="904429" cy="2554234"/>
          </a:xfrm>
          <a:prstGeom prst="downArrow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0.5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秒かけてポップダウン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35621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-1"/>
            <a:ext cx="8424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ステージクリアイベント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8424000" y="0"/>
            <a:ext cx="720000" cy="72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altLang="ja-JP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9p</a:t>
            </a:r>
            <a:endParaRPr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31" name="グループ化 30"/>
          <p:cNvGrpSpPr/>
          <p:nvPr/>
        </p:nvGrpSpPr>
        <p:grpSpPr>
          <a:xfrm>
            <a:off x="4784771" y="871273"/>
            <a:ext cx="3999229" cy="2248690"/>
            <a:chOff x="512395" y="1360695"/>
            <a:chExt cx="8428988" cy="4739459"/>
          </a:xfrm>
        </p:grpSpPr>
        <p:sp>
          <p:nvSpPr>
            <p:cNvPr id="5" name="正方形/長方形 4"/>
            <p:cNvSpPr>
              <a:spLocks noChangeAspect="1"/>
            </p:cNvSpPr>
            <p:nvPr/>
          </p:nvSpPr>
          <p:spPr>
            <a:xfrm>
              <a:off x="512395" y="1360695"/>
              <a:ext cx="8428988" cy="4739459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グループ化 10"/>
            <p:cNvGrpSpPr/>
            <p:nvPr/>
          </p:nvGrpSpPr>
          <p:grpSpPr>
            <a:xfrm>
              <a:off x="1921973" y="3119415"/>
              <a:ext cx="458885" cy="917413"/>
              <a:chOff x="2938729" y="3075236"/>
              <a:chExt cx="622422" cy="1244844"/>
            </a:xfrm>
          </p:grpSpPr>
          <p:pic>
            <p:nvPicPr>
              <p:cNvPr id="12" name="図 1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3" name="図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6" name="グループ化 15"/>
            <p:cNvGrpSpPr/>
            <p:nvPr/>
          </p:nvGrpSpPr>
          <p:grpSpPr>
            <a:xfrm>
              <a:off x="7635414" y="4564896"/>
              <a:ext cx="458885" cy="917413"/>
              <a:chOff x="2938729" y="3075236"/>
              <a:chExt cx="622422" cy="1244844"/>
            </a:xfrm>
          </p:grpSpPr>
          <p:pic>
            <p:nvPicPr>
              <p:cNvPr id="17" name="図 1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8" name="図 17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46" name="グループ化 45"/>
            <p:cNvGrpSpPr/>
            <p:nvPr/>
          </p:nvGrpSpPr>
          <p:grpSpPr>
            <a:xfrm>
              <a:off x="1517431" y="4781802"/>
              <a:ext cx="1208402" cy="796282"/>
              <a:chOff x="6052616" y="2757194"/>
              <a:chExt cx="1208402" cy="796282"/>
            </a:xfrm>
          </p:grpSpPr>
          <p:pic>
            <p:nvPicPr>
              <p:cNvPr id="9" name="図 8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54163" y="2870951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4" name="図 13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1062" y="2870949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22" name="直線コネクタ 21"/>
              <p:cNvCxnSpPr/>
              <p:nvPr/>
            </p:nvCxnSpPr>
            <p:spPr>
              <a:xfrm>
                <a:off x="6052616" y="2757194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コネクタ 22"/>
              <p:cNvCxnSpPr/>
              <p:nvPr/>
            </p:nvCxnSpPr>
            <p:spPr>
              <a:xfrm>
                <a:off x="6052616" y="3553476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グループ化 46"/>
            <p:cNvGrpSpPr/>
            <p:nvPr/>
          </p:nvGrpSpPr>
          <p:grpSpPr>
            <a:xfrm>
              <a:off x="1517431" y="1646357"/>
              <a:ext cx="1206853" cy="796281"/>
              <a:chOff x="1517431" y="1646357"/>
              <a:chExt cx="1206853" cy="796281"/>
            </a:xfrm>
          </p:grpSpPr>
          <p:pic>
            <p:nvPicPr>
              <p:cNvPr id="19" name="図 18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1438" y="1750774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24" name="直線コネクタ 23"/>
              <p:cNvCxnSpPr/>
              <p:nvPr/>
            </p:nvCxnSpPr>
            <p:spPr>
              <a:xfrm>
                <a:off x="1517431" y="1646357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コネクタ 24"/>
              <p:cNvCxnSpPr/>
              <p:nvPr/>
            </p:nvCxnSpPr>
            <p:spPr>
              <a:xfrm>
                <a:off x="1517431" y="2442638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グループ化 5"/>
            <p:cNvGrpSpPr/>
            <p:nvPr/>
          </p:nvGrpSpPr>
          <p:grpSpPr>
            <a:xfrm>
              <a:off x="3726997" y="1659825"/>
              <a:ext cx="528170" cy="1055929"/>
              <a:chOff x="2938730" y="3075234"/>
              <a:chExt cx="622422" cy="1244843"/>
            </a:xfrm>
          </p:grpSpPr>
          <p:pic>
            <p:nvPicPr>
              <p:cNvPr id="7" name="図 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30" y="3075234"/>
                <a:ext cx="622422" cy="124484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8" name="図 7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30" name="グループ化 29"/>
            <p:cNvGrpSpPr/>
            <p:nvPr/>
          </p:nvGrpSpPr>
          <p:grpSpPr>
            <a:xfrm>
              <a:off x="5257881" y="1509377"/>
              <a:ext cx="3478834" cy="1744711"/>
              <a:chOff x="-64940" y="2013948"/>
              <a:chExt cx="6208516" cy="3113707"/>
            </a:xfrm>
          </p:grpSpPr>
          <p:pic>
            <p:nvPicPr>
              <p:cNvPr id="29" name="図 2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0774" y="2020136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6" name="図 35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82997" y="2022329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7" name="図 3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3030774" y="3559962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38" name="図 37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474371" y="3567076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39" name="図 3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70189" y="2013950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40" name="図 39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4940" y="2017043"/>
                <a:ext cx="1560578" cy="1560581"/>
              </a:xfrm>
              <a:prstGeom prst="rect">
                <a:avLst/>
              </a:prstGeom>
            </p:spPr>
          </p:pic>
        </p:grpSp>
      </p:grpSp>
      <p:grpSp>
        <p:nvGrpSpPr>
          <p:cNvPr id="108" name="グループ化 107"/>
          <p:cNvGrpSpPr/>
          <p:nvPr/>
        </p:nvGrpSpPr>
        <p:grpSpPr>
          <a:xfrm>
            <a:off x="229077" y="874409"/>
            <a:ext cx="3999229" cy="2248690"/>
            <a:chOff x="512395" y="1360695"/>
            <a:chExt cx="8428988" cy="4739459"/>
          </a:xfrm>
        </p:grpSpPr>
        <p:sp>
          <p:nvSpPr>
            <p:cNvPr id="109" name="正方形/長方形 108"/>
            <p:cNvSpPr>
              <a:spLocks noChangeAspect="1"/>
            </p:cNvSpPr>
            <p:nvPr/>
          </p:nvSpPr>
          <p:spPr>
            <a:xfrm>
              <a:off x="512395" y="1360695"/>
              <a:ext cx="8428988" cy="4739459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10" name="グループ化 109"/>
            <p:cNvGrpSpPr/>
            <p:nvPr/>
          </p:nvGrpSpPr>
          <p:grpSpPr>
            <a:xfrm>
              <a:off x="1921973" y="3119415"/>
              <a:ext cx="458885" cy="917413"/>
              <a:chOff x="2938729" y="3075236"/>
              <a:chExt cx="622422" cy="1244844"/>
            </a:xfrm>
          </p:grpSpPr>
          <p:pic>
            <p:nvPicPr>
              <p:cNvPr id="133" name="図 13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34" name="図 13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11" name="グループ化 110"/>
            <p:cNvGrpSpPr/>
            <p:nvPr/>
          </p:nvGrpSpPr>
          <p:grpSpPr>
            <a:xfrm>
              <a:off x="7635414" y="4564896"/>
              <a:ext cx="458885" cy="917413"/>
              <a:chOff x="2938729" y="3075236"/>
              <a:chExt cx="622422" cy="1244844"/>
            </a:xfrm>
          </p:grpSpPr>
          <p:pic>
            <p:nvPicPr>
              <p:cNvPr id="131" name="図 130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32" name="図 13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12" name="グループ化 111"/>
            <p:cNvGrpSpPr/>
            <p:nvPr/>
          </p:nvGrpSpPr>
          <p:grpSpPr>
            <a:xfrm>
              <a:off x="1517431" y="4781802"/>
              <a:ext cx="1208402" cy="796282"/>
              <a:chOff x="6052616" y="2757194"/>
              <a:chExt cx="1208402" cy="796282"/>
            </a:xfrm>
          </p:grpSpPr>
          <p:pic>
            <p:nvPicPr>
              <p:cNvPr id="127" name="図 126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54163" y="2870951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28" name="図 127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1062" y="2870949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129" name="直線コネクタ 128"/>
              <p:cNvCxnSpPr/>
              <p:nvPr/>
            </p:nvCxnSpPr>
            <p:spPr>
              <a:xfrm>
                <a:off x="6052616" y="2757194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線コネクタ 129"/>
              <p:cNvCxnSpPr/>
              <p:nvPr/>
            </p:nvCxnSpPr>
            <p:spPr>
              <a:xfrm>
                <a:off x="6052616" y="3553476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3" name="グループ化 112"/>
            <p:cNvGrpSpPr/>
            <p:nvPr/>
          </p:nvGrpSpPr>
          <p:grpSpPr>
            <a:xfrm>
              <a:off x="1517431" y="1646357"/>
              <a:ext cx="1206853" cy="796281"/>
              <a:chOff x="1517431" y="1646357"/>
              <a:chExt cx="1206853" cy="796281"/>
            </a:xfrm>
          </p:grpSpPr>
          <p:pic>
            <p:nvPicPr>
              <p:cNvPr id="124" name="図 123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1438" y="1750774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125" name="直線コネクタ 124"/>
              <p:cNvCxnSpPr/>
              <p:nvPr/>
            </p:nvCxnSpPr>
            <p:spPr>
              <a:xfrm>
                <a:off x="1517431" y="1646357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線コネクタ 125"/>
              <p:cNvCxnSpPr/>
              <p:nvPr/>
            </p:nvCxnSpPr>
            <p:spPr>
              <a:xfrm>
                <a:off x="1517431" y="2442638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グループ化 113"/>
            <p:cNvGrpSpPr/>
            <p:nvPr/>
          </p:nvGrpSpPr>
          <p:grpSpPr>
            <a:xfrm>
              <a:off x="3726997" y="1659825"/>
              <a:ext cx="528170" cy="1055929"/>
              <a:chOff x="2938730" y="3075234"/>
              <a:chExt cx="622422" cy="1244843"/>
            </a:xfrm>
          </p:grpSpPr>
          <p:pic>
            <p:nvPicPr>
              <p:cNvPr id="122" name="図 12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30" y="3075234"/>
                <a:ext cx="622422" cy="124484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23" name="図 122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15" name="グループ化 114"/>
            <p:cNvGrpSpPr/>
            <p:nvPr/>
          </p:nvGrpSpPr>
          <p:grpSpPr>
            <a:xfrm>
              <a:off x="5257881" y="1509377"/>
              <a:ext cx="3478834" cy="1744711"/>
              <a:chOff x="-64940" y="2013948"/>
              <a:chExt cx="6208516" cy="3113707"/>
            </a:xfrm>
          </p:grpSpPr>
          <p:pic>
            <p:nvPicPr>
              <p:cNvPr id="116" name="図 115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0774" y="2020136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117" name="図 116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82997" y="2022329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118" name="図 117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3030774" y="3559962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119" name="図 11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474371" y="3567076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120" name="図 119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70189" y="2013950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121" name="図 120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4940" y="2017043"/>
                <a:ext cx="1560578" cy="1560581"/>
              </a:xfrm>
              <a:prstGeom prst="rect">
                <a:avLst/>
              </a:prstGeom>
            </p:spPr>
          </p:pic>
        </p:grpSp>
      </p:grpSp>
      <p:sp>
        <p:nvSpPr>
          <p:cNvPr id="135" name="正方形/長方形 134"/>
          <p:cNvSpPr/>
          <p:nvPr/>
        </p:nvSpPr>
        <p:spPr>
          <a:xfrm>
            <a:off x="1261023" y="1662025"/>
            <a:ext cx="1909003" cy="6762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ja-JP" altLang="en-US" sz="2800" dirty="0" smtClean="0">
                <a:solidFill>
                  <a:schemeClr val="bg1"/>
                </a:solidFill>
                <a:effectLst>
                  <a:glow rad="63500">
                    <a:schemeClr val="accent6">
                      <a:alpha val="99000"/>
                    </a:schemeClr>
                  </a:glow>
                  <a:outerShdw blurRad="50800" dist="88900" dir="2700000" algn="tl" rotWithShape="0">
                    <a:prstClr val="black"/>
                  </a:outerShdw>
                </a:effectLst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ステージクリア！！</a:t>
            </a:r>
            <a:endParaRPr lang="ja-JP" altLang="en-US" sz="2800" dirty="0">
              <a:solidFill>
                <a:schemeClr val="bg1"/>
              </a:solidFill>
              <a:effectLst>
                <a:glow rad="63500">
                  <a:schemeClr val="accent6">
                    <a:alpha val="99000"/>
                  </a:schemeClr>
                </a:glow>
                <a:outerShdw blurRad="50800" dist="88900" dir="2700000" algn="tl" rotWithShape="0">
                  <a:prstClr val="black"/>
                </a:outerShdw>
              </a:effectLst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grpSp>
        <p:nvGrpSpPr>
          <p:cNvPr id="136" name="グループ化 135"/>
          <p:cNvGrpSpPr/>
          <p:nvPr/>
        </p:nvGrpSpPr>
        <p:grpSpPr>
          <a:xfrm>
            <a:off x="-2582927" y="888059"/>
            <a:ext cx="2285104" cy="2070594"/>
            <a:chOff x="2583475" y="1720521"/>
            <a:chExt cx="4069791" cy="3687747"/>
          </a:xfrm>
        </p:grpSpPr>
        <p:sp>
          <p:nvSpPr>
            <p:cNvPr id="137" name="片側の 2 つの角を丸めた四角形 136"/>
            <p:cNvSpPr/>
            <p:nvPr/>
          </p:nvSpPr>
          <p:spPr>
            <a:xfrm>
              <a:off x="2583475" y="1720521"/>
              <a:ext cx="4069791" cy="3687747"/>
            </a:xfrm>
            <a:prstGeom prst="round2SameRect">
              <a:avLst>
                <a:gd name="adj1" fmla="val 12842"/>
                <a:gd name="adj2" fmla="val 0"/>
              </a:avLst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300" dirty="0">
                <a:solidFill>
                  <a:schemeClr val="tx1"/>
                </a:solidFill>
              </a:endParaRPr>
            </a:p>
          </p:txBody>
        </p:sp>
        <p:grpSp>
          <p:nvGrpSpPr>
            <p:cNvPr id="138" name="グループ化 137"/>
            <p:cNvGrpSpPr/>
            <p:nvPr/>
          </p:nvGrpSpPr>
          <p:grpSpPr>
            <a:xfrm>
              <a:off x="2751692" y="1911200"/>
              <a:ext cx="3593590" cy="1365650"/>
              <a:chOff x="-5360352" y="3499282"/>
              <a:chExt cx="4696111" cy="1784634"/>
            </a:xfrm>
          </p:grpSpPr>
          <p:sp>
            <p:nvSpPr>
              <p:cNvPr id="146" name="正方形/長方形 145"/>
              <p:cNvSpPr/>
              <p:nvPr/>
            </p:nvSpPr>
            <p:spPr>
              <a:xfrm>
                <a:off x="-3299313" y="3499282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000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０</a:t>
                </a:r>
              </a:p>
            </p:txBody>
          </p:sp>
          <p:sp>
            <p:nvSpPr>
              <p:cNvPr id="147" name="正方形/長方形 146"/>
              <p:cNvSpPr/>
              <p:nvPr/>
            </p:nvSpPr>
            <p:spPr>
              <a:xfrm>
                <a:off x="-2345053" y="3499282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ja-JP" sz="2000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1</a:t>
                </a:r>
                <a:endParaRPr lang="ja-JP" altLang="en-US" sz="20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148" name="正方形/長方形 147"/>
              <p:cNvSpPr/>
              <p:nvPr/>
            </p:nvSpPr>
            <p:spPr>
              <a:xfrm>
                <a:off x="-1420922" y="3499282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ja-JP" sz="2000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5</a:t>
                </a:r>
                <a:endParaRPr lang="ja-JP" altLang="en-US" sz="20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149" name="正方形/長方形 148"/>
              <p:cNvSpPr/>
              <p:nvPr/>
            </p:nvSpPr>
            <p:spPr>
              <a:xfrm>
                <a:off x="-3299312" y="4403460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000" dirty="0">
                    <a:solidFill>
                      <a:schemeClr val="accent4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☆</a:t>
                </a:r>
              </a:p>
            </p:txBody>
          </p:sp>
          <p:sp>
            <p:nvSpPr>
              <p:cNvPr id="150" name="正方形/長方形 149"/>
              <p:cNvSpPr/>
              <p:nvPr/>
            </p:nvSpPr>
            <p:spPr>
              <a:xfrm>
                <a:off x="-2345053" y="4403461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000" dirty="0" smtClean="0">
                    <a:solidFill>
                      <a:schemeClr val="accent4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★</a:t>
                </a:r>
                <a:endParaRPr lang="ja-JP" altLang="en-US" sz="2000" dirty="0">
                  <a:solidFill>
                    <a:schemeClr val="accent4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151" name="正方形/長方形 150"/>
              <p:cNvSpPr/>
              <p:nvPr/>
            </p:nvSpPr>
            <p:spPr>
              <a:xfrm>
                <a:off x="-1420922" y="4403461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000" dirty="0" smtClean="0">
                    <a:solidFill>
                      <a:schemeClr val="accent4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★</a:t>
                </a:r>
                <a:endParaRPr lang="ja-JP" altLang="en-US" sz="2000" dirty="0">
                  <a:solidFill>
                    <a:schemeClr val="accent4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152" name="正方形/長方形 151"/>
              <p:cNvSpPr/>
              <p:nvPr/>
            </p:nvSpPr>
            <p:spPr>
              <a:xfrm>
                <a:off x="-5360352" y="3648468"/>
                <a:ext cx="1987951" cy="776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r">
                  <a:lnSpc>
                    <a:spcPct val="150000"/>
                  </a:lnSpc>
                </a:pPr>
                <a:r>
                  <a:rPr lang="ja-JP" altLang="en-US" sz="1200" dirty="0" smtClean="0">
                    <a:solidFill>
                      <a:srgbClr val="61B02C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走行距離</a:t>
                </a:r>
                <a:endParaRPr lang="ja-JP" altLang="en-US" sz="1200" dirty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153" name="正方形/長方形 152"/>
              <p:cNvSpPr/>
              <p:nvPr/>
            </p:nvSpPr>
            <p:spPr>
              <a:xfrm>
                <a:off x="-5360352" y="4507197"/>
                <a:ext cx="1987951" cy="776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r">
                  <a:lnSpc>
                    <a:spcPct val="150000"/>
                  </a:lnSpc>
                </a:pPr>
                <a:r>
                  <a:rPr lang="ja-JP" altLang="en-US" sz="1200" dirty="0" smtClean="0">
                    <a:solidFill>
                      <a:srgbClr val="61B02C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クリアランク</a:t>
                </a:r>
                <a:endParaRPr lang="ja-JP" altLang="en-US" sz="1200" dirty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</p:grpSp>
        <p:sp>
          <p:nvSpPr>
            <p:cNvPr id="139" name="正方形/長方形 138"/>
            <p:cNvSpPr/>
            <p:nvPr/>
          </p:nvSpPr>
          <p:spPr>
            <a:xfrm>
              <a:off x="2599134" y="3276850"/>
              <a:ext cx="4038473" cy="2131418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140" name="正方形/長方形 139"/>
            <p:cNvSpPr/>
            <p:nvPr/>
          </p:nvSpPr>
          <p:spPr>
            <a:xfrm>
              <a:off x="3298785" y="3377691"/>
              <a:ext cx="3191708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05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次</a:t>
              </a: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の</a:t>
              </a:r>
              <a:r>
                <a:rPr lang="ja-JP" altLang="en-US" sz="105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ステージ</a:t>
              </a: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へ</a:t>
              </a:r>
              <a:endParaRPr lang="ja-JP" altLang="en-US" sz="105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141" name="正方形/長方形 140"/>
            <p:cNvSpPr/>
            <p:nvPr/>
          </p:nvSpPr>
          <p:spPr>
            <a:xfrm>
              <a:off x="3298784" y="4042042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やりなおす</a:t>
              </a:r>
              <a:endParaRPr lang="ja-JP" altLang="en-US" sz="105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142" name="正方形/長方形 141"/>
            <p:cNvSpPr/>
            <p:nvPr/>
          </p:nvSpPr>
          <p:spPr>
            <a:xfrm>
              <a:off x="3298784" y="4713748"/>
              <a:ext cx="3169010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タイトルへ</a:t>
              </a:r>
              <a:endParaRPr lang="ja-JP" altLang="en-US" sz="105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143" name="楕円 142"/>
            <p:cNvSpPr/>
            <p:nvPr/>
          </p:nvSpPr>
          <p:spPr>
            <a:xfrm>
              <a:off x="2751692" y="3446129"/>
              <a:ext cx="442155" cy="44215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86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144" name="楕円 143"/>
            <p:cNvSpPr/>
            <p:nvPr/>
          </p:nvSpPr>
          <p:spPr>
            <a:xfrm>
              <a:off x="2751692" y="4110480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kumimoji="1" lang="ja-JP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145" name="楕円 144"/>
            <p:cNvSpPr/>
            <p:nvPr/>
          </p:nvSpPr>
          <p:spPr>
            <a:xfrm>
              <a:off x="2751692" y="4759374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5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54" name="図 153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99"/>
          <a:stretch/>
        </p:blipFill>
        <p:spPr>
          <a:xfrm>
            <a:off x="5595026" y="1705212"/>
            <a:ext cx="2322777" cy="1327201"/>
          </a:xfrm>
          <a:prstGeom prst="rect">
            <a:avLst/>
          </a:prstGeom>
        </p:spPr>
      </p:pic>
      <p:sp>
        <p:nvSpPr>
          <p:cNvPr id="155" name="上矢印 154"/>
          <p:cNvSpPr/>
          <p:nvPr/>
        </p:nvSpPr>
        <p:spPr>
          <a:xfrm>
            <a:off x="6314846" y="1362570"/>
            <a:ext cx="928919" cy="954733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endParaRPr kumimoji="1"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正方形/長方形 155"/>
          <p:cNvSpPr/>
          <p:nvPr/>
        </p:nvSpPr>
        <p:spPr>
          <a:xfrm>
            <a:off x="488888" y="2839509"/>
            <a:ext cx="3311850" cy="500341"/>
          </a:xfrm>
          <a:prstGeom prst="rect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ステージクリアがポップ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57" name="正方形/長方形 156"/>
          <p:cNvSpPr/>
          <p:nvPr/>
        </p:nvSpPr>
        <p:spPr>
          <a:xfrm>
            <a:off x="5147343" y="2747552"/>
            <a:ext cx="3311850" cy="500341"/>
          </a:xfrm>
          <a:prstGeom prst="rect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dirty="0">
                <a:solidFill>
                  <a:sysClr val="windowText" lastClr="000000"/>
                </a:solidFill>
                <a:latin typeface="+mn-ea"/>
              </a:rPr>
              <a:t>スコアボード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が画面下部からポップ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58" name="下矢印 157"/>
          <p:cNvSpPr/>
          <p:nvPr/>
        </p:nvSpPr>
        <p:spPr>
          <a:xfrm rot="16200000">
            <a:off x="4061674" y="1825841"/>
            <a:ext cx="1032157" cy="1160157"/>
          </a:xfrm>
          <a:prstGeom prst="downArrow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2</a:t>
            </a: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秒後</a:t>
            </a:r>
            <a:endParaRPr lang="ja-JP" altLang="en-US" sz="1400" dirty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159" name="グループ化 158"/>
          <p:cNvGrpSpPr/>
          <p:nvPr/>
        </p:nvGrpSpPr>
        <p:grpSpPr>
          <a:xfrm>
            <a:off x="171970" y="4132068"/>
            <a:ext cx="3999229" cy="2248690"/>
            <a:chOff x="512395" y="1360695"/>
            <a:chExt cx="8428988" cy="4739459"/>
          </a:xfrm>
        </p:grpSpPr>
        <p:sp>
          <p:nvSpPr>
            <p:cNvPr id="160" name="正方形/長方形 159"/>
            <p:cNvSpPr>
              <a:spLocks noChangeAspect="1"/>
            </p:cNvSpPr>
            <p:nvPr/>
          </p:nvSpPr>
          <p:spPr>
            <a:xfrm>
              <a:off x="512395" y="1360695"/>
              <a:ext cx="8428988" cy="4739459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61" name="グループ化 160"/>
            <p:cNvGrpSpPr/>
            <p:nvPr/>
          </p:nvGrpSpPr>
          <p:grpSpPr>
            <a:xfrm>
              <a:off x="1921973" y="3119415"/>
              <a:ext cx="458885" cy="917413"/>
              <a:chOff x="2938729" y="3075236"/>
              <a:chExt cx="622422" cy="1244844"/>
            </a:xfrm>
          </p:grpSpPr>
          <p:pic>
            <p:nvPicPr>
              <p:cNvPr id="184" name="図 183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85" name="図 18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62" name="グループ化 161"/>
            <p:cNvGrpSpPr/>
            <p:nvPr/>
          </p:nvGrpSpPr>
          <p:grpSpPr>
            <a:xfrm>
              <a:off x="7635414" y="4564896"/>
              <a:ext cx="458885" cy="917413"/>
              <a:chOff x="2938729" y="3075236"/>
              <a:chExt cx="622422" cy="1244844"/>
            </a:xfrm>
          </p:grpSpPr>
          <p:pic>
            <p:nvPicPr>
              <p:cNvPr id="182" name="図 18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83" name="図 18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63" name="グループ化 162"/>
            <p:cNvGrpSpPr/>
            <p:nvPr/>
          </p:nvGrpSpPr>
          <p:grpSpPr>
            <a:xfrm>
              <a:off x="1517431" y="4781802"/>
              <a:ext cx="1208402" cy="796282"/>
              <a:chOff x="6052616" y="2757194"/>
              <a:chExt cx="1208402" cy="796282"/>
            </a:xfrm>
          </p:grpSpPr>
          <p:pic>
            <p:nvPicPr>
              <p:cNvPr id="178" name="図 177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54163" y="2870951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79" name="図 178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1062" y="2870949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180" name="直線コネクタ 179"/>
              <p:cNvCxnSpPr/>
              <p:nvPr/>
            </p:nvCxnSpPr>
            <p:spPr>
              <a:xfrm>
                <a:off x="6052616" y="2757194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/>
              <p:cNvCxnSpPr/>
              <p:nvPr/>
            </p:nvCxnSpPr>
            <p:spPr>
              <a:xfrm>
                <a:off x="6052616" y="3553476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4" name="グループ化 163"/>
            <p:cNvGrpSpPr/>
            <p:nvPr/>
          </p:nvGrpSpPr>
          <p:grpSpPr>
            <a:xfrm>
              <a:off x="1517431" y="1646357"/>
              <a:ext cx="1206853" cy="796281"/>
              <a:chOff x="1517431" y="1646357"/>
              <a:chExt cx="1206853" cy="796281"/>
            </a:xfrm>
          </p:grpSpPr>
          <p:pic>
            <p:nvPicPr>
              <p:cNvPr id="175" name="図 174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1438" y="1750774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176" name="直線コネクタ 175"/>
              <p:cNvCxnSpPr/>
              <p:nvPr/>
            </p:nvCxnSpPr>
            <p:spPr>
              <a:xfrm>
                <a:off x="1517431" y="1646357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直線コネクタ 176"/>
              <p:cNvCxnSpPr/>
              <p:nvPr/>
            </p:nvCxnSpPr>
            <p:spPr>
              <a:xfrm>
                <a:off x="1517431" y="2442638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/>
            <p:cNvGrpSpPr/>
            <p:nvPr/>
          </p:nvGrpSpPr>
          <p:grpSpPr>
            <a:xfrm>
              <a:off x="3726997" y="1659825"/>
              <a:ext cx="528170" cy="1055929"/>
              <a:chOff x="2938730" y="3075234"/>
              <a:chExt cx="622422" cy="1244843"/>
            </a:xfrm>
          </p:grpSpPr>
          <p:pic>
            <p:nvPicPr>
              <p:cNvPr id="173" name="図 17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30" y="3075234"/>
                <a:ext cx="622422" cy="124484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74" name="図 173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66" name="グループ化 165"/>
            <p:cNvGrpSpPr/>
            <p:nvPr/>
          </p:nvGrpSpPr>
          <p:grpSpPr>
            <a:xfrm>
              <a:off x="5257881" y="1509377"/>
              <a:ext cx="3478834" cy="1744711"/>
              <a:chOff x="-64940" y="2013948"/>
              <a:chExt cx="6208516" cy="3113707"/>
            </a:xfrm>
          </p:grpSpPr>
          <p:pic>
            <p:nvPicPr>
              <p:cNvPr id="167" name="図 16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0774" y="2020136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168" name="図 167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82997" y="2022329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169" name="図 16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3030774" y="3559962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170" name="図 169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474371" y="3567076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171" name="図 170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70189" y="2013950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172" name="図 171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4940" y="2017043"/>
                <a:ext cx="1560578" cy="1560581"/>
              </a:xfrm>
              <a:prstGeom prst="rect">
                <a:avLst/>
              </a:prstGeom>
            </p:spPr>
          </p:pic>
        </p:grpSp>
      </p:grpSp>
      <p:grpSp>
        <p:nvGrpSpPr>
          <p:cNvPr id="186" name="グループ化 185"/>
          <p:cNvGrpSpPr/>
          <p:nvPr/>
        </p:nvGrpSpPr>
        <p:grpSpPr>
          <a:xfrm>
            <a:off x="4708106" y="4087488"/>
            <a:ext cx="3999229" cy="2248690"/>
            <a:chOff x="512395" y="1360695"/>
            <a:chExt cx="8428988" cy="4739459"/>
          </a:xfrm>
        </p:grpSpPr>
        <p:sp>
          <p:nvSpPr>
            <p:cNvPr id="187" name="正方形/長方形 186"/>
            <p:cNvSpPr>
              <a:spLocks noChangeAspect="1"/>
            </p:cNvSpPr>
            <p:nvPr/>
          </p:nvSpPr>
          <p:spPr>
            <a:xfrm>
              <a:off x="512395" y="1360695"/>
              <a:ext cx="8428988" cy="4739459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12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0"/>
            <a:lstStyle/>
            <a:p>
              <a:pPr algn="ctr"/>
              <a:endParaRPr kumimoji="1" lang="ja-JP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88" name="グループ化 187"/>
            <p:cNvGrpSpPr/>
            <p:nvPr/>
          </p:nvGrpSpPr>
          <p:grpSpPr>
            <a:xfrm>
              <a:off x="1921973" y="3119415"/>
              <a:ext cx="458885" cy="917413"/>
              <a:chOff x="2938729" y="3075236"/>
              <a:chExt cx="622422" cy="1244844"/>
            </a:xfrm>
          </p:grpSpPr>
          <p:pic>
            <p:nvPicPr>
              <p:cNvPr id="211" name="図 210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12" name="図 211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89" name="グループ化 188"/>
            <p:cNvGrpSpPr/>
            <p:nvPr/>
          </p:nvGrpSpPr>
          <p:grpSpPr>
            <a:xfrm>
              <a:off x="7635414" y="4564896"/>
              <a:ext cx="458885" cy="917413"/>
              <a:chOff x="2938729" y="3075236"/>
              <a:chExt cx="622422" cy="1244844"/>
            </a:xfrm>
          </p:grpSpPr>
          <p:pic>
            <p:nvPicPr>
              <p:cNvPr id="209" name="図 208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29" y="3075236"/>
                <a:ext cx="622422" cy="124484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10" name="図 20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90" name="グループ化 189"/>
            <p:cNvGrpSpPr/>
            <p:nvPr/>
          </p:nvGrpSpPr>
          <p:grpSpPr>
            <a:xfrm>
              <a:off x="1517431" y="4781802"/>
              <a:ext cx="1208402" cy="796282"/>
              <a:chOff x="6052616" y="2757194"/>
              <a:chExt cx="1208402" cy="796282"/>
            </a:xfrm>
          </p:grpSpPr>
          <p:pic>
            <p:nvPicPr>
              <p:cNvPr id="205" name="図 204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54163" y="2870951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06" name="図 20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1062" y="2870949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207" name="直線コネクタ 206"/>
              <p:cNvCxnSpPr/>
              <p:nvPr/>
            </p:nvCxnSpPr>
            <p:spPr>
              <a:xfrm>
                <a:off x="6052616" y="2757194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直線コネクタ 207"/>
              <p:cNvCxnSpPr/>
              <p:nvPr/>
            </p:nvCxnSpPr>
            <p:spPr>
              <a:xfrm>
                <a:off x="6052616" y="3553476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1" name="グループ化 190"/>
            <p:cNvGrpSpPr/>
            <p:nvPr/>
          </p:nvGrpSpPr>
          <p:grpSpPr>
            <a:xfrm>
              <a:off x="1517431" y="1646357"/>
              <a:ext cx="1206853" cy="796281"/>
              <a:chOff x="1517431" y="1646357"/>
              <a:chExt cx="1206853" cy="796281"/>
            </a:xfrm>
          </p:grpSpPr>
          <p:pic>
            <p:nvPicPr>
              <p:cNvPr id="202" name="図 201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1438" y="1750774"/>
                <a:ext cx="519956" cy="51975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203" name="直線コネクタ 202"/>
              <p:cNvCxnSpPr/>
              <p:nvPr/>
            </p:nvCxnSpPr>
            <p:spPr>
              <a:xfrm>
                <a:off x="1517431" y="1646357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直線コネクタ 203"/>
              <p:cNvCxnSpPr/>
              <p:nvPr/>
            </p:nvCxnSpPr>
            <p:spPr>
              <a:xfrm>
                <a:off x="1517431" y="2442638"/>
                <a:ext cx="1206853" cy="0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2" name="グループ化 191"/>
            <p:cNvGrpSpPr/>
            <p:nvPr/>
          </p:nvGrpSpPr>
          <p:grpSpPr>
            <a:xfrm>
              <a:off x="3726997" y="1659825"/>
              <a:ext cx="528170" cy="1055929"/>
              <a:chOff x="2938730" y="3075234"/>
              <a:chExt cx="622422" cy="1244843"/>
            </a:xfrm>
          </p:grpSpPr>
          <p:pic>
            <p:nvPicPr>
              <p:cNvPr id="200" name="図 19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730" y="3075234"/>
                <a:ext cx="622422" cy="1244843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01" name="図 200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29261" y="3153867"/>
                <a:ext cx="436813" cy="436813"/>
              </a:xfrm>
              <a:prstGeom prst="rect">
                <a:avLst/>
              </a:prstGeom>
            </p:spPr>
          </p:pic>
        </p:grpSp>
        <p:grpSp>
          <p:nvGrpSpPr>
            <p:cNvPr id="193" name="グループ化 192"/>
            <p:cNvGrpSpPr/>
            <p:nvPr/>
          </p:nvGrpSpPr>
          <p:grpSpPr>
            <a:xfrm>
              <a:off x="5257881" y="1509377"/>
              <a:ext cx="3478834" cy="1744711"/>
              <a:chOff x="-64940" y="2013948"/>
              <a:chExt cx="6208516" cy="3113707"/>
            </a:xfrm>
          </p:grpSpPr>
          <p:pic>
            <p:nvPicPr>
              <p:cNvPr id="194" name="図 193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0774" y="2020136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195" name="図 194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82997" y="2022329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196" name="図 195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3030774" y="3559962"/>
                <a:ext cx="1560579" cy="1560579"/>
              </a:xfrm>
              <a:prstGeom prst="rect">
                <a:avLst/>
              </a:prstGeom>
            </p:spPr>
          </p:pic>
          <p:pic>
            <p:nvPicPr>
              <p:cNvPr id="197" name="図 19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474371" y="3567076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198" name="図 197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470189" y="2013950"/>
                <a:ext cx="1560581" cy="1560578"/>
              </a:xfrm>
              <a:prstGeom prst="rect">
                <a:avLst/>
              </a:prstGeom>
            </p:spPr>
          </p:pic>
          <p:pic>
            <p:nvPicPr>
              <p:cNvPr id="199" name="図 198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4940" y="2017043"/>
                <a:ext cx="1560578" cy="1560581"/>
              </a:xfrm>
              <a:prstGeom prst="rect">
                <a:avLst/>
              </a:prstGeom>
            </p:spPr>
          </p:pic>
        </p:grpSp>
      </p:grpSp>
      <p:grpSp>
        <p:nvGrpSpPr>
          <p:cNvPr id="214" name="グループ化 213"/>
          <p:cNvGrpSpPr/>
          <p:nvPr/>
        </p:nvGrpSpPr>
        <p:grpSpPr>
          <a:xfrm>
            <a:off x="804106" y="4281258"/>
            <a:ext cx="2285104" cy="2070594"/>
            <a:chOff x="2583475" y="1720521"/>
            <a:chExt cx="4069791" cy="3687747"/>
          </a:xfrm>
        </p:grpSpPr>
        <p:sp>
          <p:nvSpPr>
            <p:cNvPr id="215" name="片側の 2 つの角を丸めた四角形 214"/>
            <p:cNvSpPr/>
            <p:nvPr/>
          </p:nvSpPr>
          <p:spPr>
            <a:xfrm>
              <a:off x="2583475" y="1720521"/>
              <a:ext cx="4069791" cy="3687747"/>
            </a:xfrm>
            <a:prstGeom prst="round2SameRect">
              <a:avLst>
                <a:gd name="adj1" fmla="val 12842"/>
                <a:gd name="adj2" fmla="val 0"/>
              </a:avLst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300" dirty="0">
                <a:solidFill>
                  <a:schemeClr val="tx1"/>
                </a:solidFill>
              </a:endParaRPr>
            </a:p>
          </p:txBody>
        </p:sp>
        <p:grpSp>
          <p:nvGrpSpPr>
            <p:cNvPr id="216" name="グループ化 215"/>
            <p:cNvGrpSpPr/>
            <p:nvPr/>
          </p:nvGrpSpPr>
          <p:grpSpPr>
            <a:xfrm>
              <a:off x="2751692" y="1911200"/>
              <a:ext cx="3593590" cy="1365650"/>
              <a:chOff x="-5360352" y="3499282"/>
              <a:chExt cx="4696111" cy="1784634"/>
            </a:xfrm>
          </p:grpSpPr>
          <p:sp>
            <p:nvSpPr>
              <p:cNvPr id="224" name="正方形/長方形 223"/>
              <p:cNvSpPr/>
              <p:nvPr/>
            </p:nvSpPr>
            <p:spPr>
              <a:xfrm>
                <a:off x="-3299313" y="3499282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000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０</a:t>
                </a:r>
              </a:p>
            </p:txBody>
          </p:sp>
          <p:sp>
            <p:nvSpPr>
              <p:cNvPr id="225" name="正方形/長方形 224"/>
              <p:cNvSpPr/>
              <p:nvPr/>
            </p:nvSpPr>
            <p:spPr>
              <a:xfrm>
                <a:off x="-2345053" y="3499282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ja-JP" sz="2000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1</a:t>
                </a:r>
                <a:endParaRPr lang="ja-JP" altLang="en-US" sz="20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26" name="正方形/長方形 225"/>
              <p:cNvSpPr/>
              <p:nvPr/>
            </p:nvSpPr>
            <p:spPr>
              <a:xfrm>
                <a:off x="-1420922" y="3499282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ja-JP" sz="2000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5</a:t>
                </a:r>
                <a:endParaRPr lang="ja-JP" altLang="en-US" sz="20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27" name="正方形/長方形 226"/>
              <p:cNvSpPr/>
              <p:nvPr/>
            </p:nvSpPr>
            <p:spPr>
              <a:xfrm>
                <a:off x="-3299312" y="4403460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endParaRPr lang="ja-JP" altLang="en-US" sz="2000" dirty="0">
                  <a:solidFill>
                    <a:schemeClr val="accent4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28" name="正方形/長方形 227"/>
              <p:cNvSpPr/>
              <p:nvPr/>
            </p:nvSpPr>
            <p:spPr>
              <a:xfrm>
                <a:off x="-2345053" y="4403461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endParaRPr lang="ja-JP" altLang="en-US" sz="2000" dirty="0">
                  <a:solidFill>
                    <a:schemeClr val="accent4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29" name="正方形/長方形 228"/>
              <p:cNvSpPr/>
              <p:nvPr/>
            </p:nvSpPr>
            <p:spPr>
              <a:xfrm>
                <a:off x="-1420922" y="4403461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endParaRPr lang="ja-JP" altLang="en-US" sz="2000" dirty="0">
                  <a:solidFill>
                    <a:schemeClr val="accent4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30" name="正方形/長方形 229"/>
              <p:cNvSpPr/>
              <p:nvPr/>
            </p:nvSpPr>
            <p:spPr>
              <a:xfrm>
                <a:off x="-5360352" y="3648468"/>
                <a:ext cx="1987951" cy="776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r">
                  <a:lnSpc>
                    <a:spcPct val="150000"/>
                  </a:lnSpc>
                </a:pPr>
                <a:r>
                  <a:rPr lang="ja-JP" altLang="en-US" sz="1200" dirty="0" smtClean="0">
                    <a:solidFill>
                      <a:srgbClr val="61B02C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走行距離</a:t>
                </a:r>
                <a:endParaRPr lang="ja-JP" altLang="en-US" sz="1200" dirty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31" name="正方形/長方形 230"/>
              <p:cNvSpPr/>
              <p:nvPr/>
            </p:nvSpPr>
            <p:spPr>
              <a:xfrm>
                <a:off x="-5360352" y="4507197"/>
                <a:ext cx="1987951" cy="776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r">
                  <a:lnSpc>
                    <a:spcPct val="150000"/>
                  </a:lnSpc>
                </a:pPr>
                <a:r>
                  <a:rPr lang="ja-JP" altLang="en-US" sz="1200" dirty="0" smtClean="0">
                    <a:solidFill>
                      <a:srgbClr val="61B02C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クリアランク</a:t>
                </a:r>
                <a:endParaRPr lang="ja-JP" altLang="en-US" sz="1200" dirty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</p:grpSp>
        <p:sp>
          <p:nvSpPr>
            <p:cNvPr id="217" name="正方形/長方形 216"/>
            <p:cNvSpPr/>
            <p:nvPr/>
          </p:nvSpPr>
          <p:spPr>
            <a:xfrm>
              <a:off x="2599134" y="3276850"/>
              <a:ext cx="4038473" cy="2131418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18" name="正方形/長方形 217"/>
            <p:cNvSpPr/>
            <p:nvPr/>
          </p:nvSpPr>
          <p:spPr>
            <a:xfrm>
              <a:off x="3298785" y="3377691"/>
              <a:ext cx="3191708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05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次</a:t>
              </a: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の</a:t>
              </a:r>
              <a:r>
                <a:rPr lang="ja-JP" altLang="en-US" sz="105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ステージ</a:t>
              </a: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へ</a:t>
              </a:r>
              <a:endParaRPr lang="ja-JP" altLang="en-US" sz="105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19" name="正方形/長方形 218"/>
            <p:cNvSpPr/>
            <p:nvPr/>
          </p:nvSpPr>
          <p:spPr>
            <a:xfrm>
              <a:off x="3298784" y="4042042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やりなおす</a:t>
              </a:r>
              <a:endParaRPr lang="ja-JP" altLang="en-US" sz="105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20" name="正方形/長方形 219"/>
            <p:cNvSpPr/>
            <p:nvPr/>
          </p:nvSpPr>
          <p:spPr>
            <a:xfrm>
              <a:off x="3298784" y="4713748"/>
              <a:ext cx="3169010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タイトルへ</a:t>
              </a:r>
              <a:endParaRPr lang="ja-JP" altLang="en-US" sz="105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21" name="楕円 220"/>
            <p:cNvSpPr/>
            <p:nvPr/>
          </p:nvSpPr>
          <p:spPr>
            <a:xfrm>
              <a:off x="2751692" y="3446129"/>
              <a:ext cx="442155" cy="44215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86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222" name="楕円 221"/>
            <p:cNvSpPr/>
            <p:nvPr/>
          </p:nvSpPr>
          <p:spPr>
            <a:xfrm>
              <a:off x="2751692" y="4110480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kumimoji="1" lang="ja-JP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223" name="楕円 222"/>
            <p:cNvSpPr/>
            <p:nvPr/>
          </p:nvSpPr>
          <p:spPr>
            <a:xfrm>
              <a:off x="2751692" y="4759374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500" dirty="0">
                <a:solidFill>
                  <a:schemeClr val="tx1"/>
                </a:solidFill>
              </a:endParaRPr>
            </a:p>
          </p:txBody>
        </p:sp>
      </p:grpSp>
      <p:sp>
        <p:nvSpPr>
          <p:cNvPr id="213" name="下矢印 212"/>
          <p:cNvSpPr/>
          <p:nvPr/>
        </p:nvSpPr>
        <p:spPr>
          <a:xfrm rot="3703644">
            <a:off x="3471129" y="2611360"/>
            <a:ext cx="976312" cy="2176983"/>
          </a:xfrm>
          <a:prstGeom prst="downArrow">
            <a:avLst>
              <a:gd name="adj1" fmla="val 39141"/>
              <a:gd name="adj2" fmla="val 45279"/>
            </a:avLst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wrap="none" lIns="144000" tIns="0" rIns="0" bIns="0" rtlCol="0" anchor="ctr" anchorCtr="0"/>
          <a:lstStyle/>
          <a:p>
            <a:pPr>
              <a:lnSpc>
                <a:spcPct val="150000"/>
              </a:lnSpc>
            </a:pPr>
            <a:r>
              <a:rPr lang="en-US" altLang="ja-JP" sz="1400" dirty="0" smtClean="0">
                <a:solidFill>
                  <a:sysClr val="windowText" lastClr="000000"/>
                </a:solidFill>
                <a:latin typeface="+mn-ea"/>
              </a:rPr>
              <a:t>0.5</a:t>
            </a: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秒かけてポップ後</a:t>
            </a:r>
            <a:endParaRPr lang="ja-JP" altLang="en-US" sz="1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32" name="正方形/長方形 231"/>
          <p:cNvSpPr/>
          <p:nvPr/>
        </p:nvSpPr>
        <p:spPr>
          <a:xfrm>
            <a:off x="366525" y="5816582"/>
            <a:ext cx="3556575" cy="967632"/>
          </a:xfrm>
          <a:prstGeom prst="rect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この時点からボタンは押せる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クリア時の走行距離を表示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➊</a:t>
            </a:r>
            <a:r>
              <a:rPr lang="ja-JP" altLang="en-US" sz="1400" dirty="0">
                <a:solidFill>
                  <a:sysClr val="windowText" lastClr="000000"/>
                </a:solidFill>
                <a:latin typeface="+mn-ea"/>
              </a:rPr>
              <a:t>➋❸の順</a:t>
            </a: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に</a:t>
            </a:r>
            <a:r>
              <a:rPr lang="ja-JP" altLang="en-US" sz="1400" dirty="0">
                <a:solidFill>
                  <a:sysClr val="windowText" lastClr="000000"/>
                </a:solidFill>
                <a:latin typeface="+mn-ea"/>
              </a:rPr>
              <a:t>アニメ</a:t>
            </a: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（スロットみたいな感じ）</a:t>
            </a:r>
            <a:endParaRPr lang="en-US" altLang="ja-JP" sz="1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33" name="正方形/長方形 232"/>
          <p:cNvSpPr/>
          <p:nvPr/>
        </p:nvSpPr>
        <p:spPr>
          <a:xfrm>
            <a:off x="2406204" y="4178036"/>
            <a:ext cx="276819" cy="308610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➊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34" name="正方形/長方形 233"/>
          <p:cNvSpPr/>
          <p:nvPr/>
        </p:nvSpPr>
        <p:spPr>
          <a:xfrm>
            <a:off x="2036534" y="4182226"/>
            <a:ext cx="276819" cy="308610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35" name="正方形/長方形 234"/>
          <p:cNvSpPr/>
          <p:nvPr/>
        </p:nvSpPr>
        <p:spPr>
          <a:xfrm>
            <a:off x="1585333" y="4178036"/>
            <a:ext cx="276819" cy="308610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❸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36" name="下矢印 235"/>
          <p:cNvSpPr/>
          <p:nvPr/>
        </p:nvSpPr>
        <p:spPr>
          <a:xfrm rot="16200000">
            <a:off x="3921664" y="3847320"/>
            <a:ext cx="1032157" cy="1954211"/>
          </a:xfrm>
          <a:prstGeom prst="downArrow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wrap="none" lIns="108000" tIns="108000" rIns="108000" bIns="108000" rtlCol="0" anchor="ctr" anchorCtr="0"/>
          <a:lstStyle/>
          <a:p>
            <a:pPr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走行距離表示後</a:t>
            </a:r>
            <a:endParaRPr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grpSp>
        <p:nvGrpSpPr>
          <p:cNvPr id="237" name="グループ化 236"/>
          <p:cNvGrpSpPr/>
          <p:nvPr/>
        </p:nvGrpSpPr>
        <p:grpSpPr>
          <a:xfrm>
            <a:off x="5651958" y="4240801"/>
            <a:ext cx="2285104" cy="2070594"/>
            <a:chOff x="2583475" y="1720521"/>
            <a:chExt cx="4069791" cy="3687747"/>
          </a:xfrm>
        </p:grpSpPr>
        <p:sp>
          <p:nvSpPr>
            <p:cNvPr id="238" name="片側の 2 つの角を丸めた四角形 237"/>
            <p:cNvSpPr/>
            <p:nvPr/>
          </p:nvSpPr>
          <p:spPr>
            <a:xfrm>
              <a:off x="2583475" y="1720521"/>
              <a:ext cx="4069791" cy="3687747"/>
            </a:xfrm>
            <a:prstGeom prst="round2SameRect">
              <a:avLst>
                <a:gd name="adj1" fmla="val 12842"/>
                <a:gd name="adj2" fmla="val 0"/>
              </a:avLst>
            </a:prstGeom>
            <a:solidFill>
              <a:schemeClr val="bg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300" dirty="0">
                <a:solidFill>
                  <a:schemeClr val="tx1"/>
                </a:solidFill>
              </a:endParaRPr>
            </a:p>
          </p:txBody>
        </p:sp>
        <p:grpSp>
          <p:nvGrpSpPr>
            <p:cNvPr id="239" name="グループ化 238"/>
            <p:cNvGrpSpPr/>
            <p:nvPr/>
          </p:nvGrpSpPr>
          <p:grpSpPr>
            <a:xfrm>
              <a:off x="2751692" y="1911200"/>
              <a:ext cx="3593590" cy="1365650"/>
              <a:chOff x="-5360352" y="3499282"/>
              <a:chExt cx="4696111" cy="1784634"/>
            </a:xfrm>
          </p:grpSpPr>
          <p:sp>
            <p:nvSpPr>
              <p:cNvPr id="247" name="正方形/長方形 246"/>
              <p:cNvSpPr/>
              <p:nvPr/>
            </p:nvSpPr>
            <p:spPr>
              <a:xfrm>
                <a:off x="-3299313" y="3499282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000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０</a:t>
                </a:r>
              </a:p>
            </p:txBody>
          </p:sp>
          <p:sp>
            <p:nvSpPr>
              <p:cNvPr id="248" name="正方形/長方形 247"/>
              <p:cNvSpPr/>
              <p:nvPr/>
            </p:nvSpPr>
            <p:spPr>
              <a:xfrm>
                <a:off x="-2345053" y="3499282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ja-JP" sz="2000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1</a:t>
                </a:r>
                <a:endParaRPr lang="ja-JP" altLang="en-US" sz="20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49" name="正方形/長方形 248"/>
              <p:cNvSpPr/>
              <p:nvPr/>
            </p:nvSpPr>
            <p:spPr>
              <a:xfrm>
                <a:off x="-1420922" y="3499282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ja-JP" sz="2000" dirty="0">
                    <a:solidFill>
                      <a:schemeClr val="bg1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5</a:t>
                </a:r>
                <a:endParaRPr lang="ja-JP" altLang="en-US" sz="200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50" name="正方形/長方形 249"/>
              <p:cNvSpPr/>
              <p:nvPr/>
            </p:nvSpPr>
            <p:spPr>
              <a:xfrm>
                <a:off x="-3299312" y="4403460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000" dirty="0">
                    <a:solidFill>
                      <a:schemeClr val="accent4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☆</a:t>
                </a:r>
              </a:p>
            </p:txBody>
          </p:sp>
          <p:sp>
            <p:nvSpPr>
              <p:cNvPr id="251" name="正方形/長方形 250"/>
              <p:cNvSpPr/>
              <p:nvPr/>
            </p:nvSpPr>
            <p:spPr>
              <a:xfrm>
                <a:off x="-2345053" y="4403461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000" dirty="0" smtClean="0">
                    <a:solidFill>
                      <a:schemeClr val="accent4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★</a:t>
                </a:r>
                <a:endParaRPr lang="ja-JP" altLang="en-US" sz="2000" dirty="0">
                  <a:solidFill>
                    <a:schemeClr val="accent4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52" name="正方形/長方形 251"/>
              <p:cNvSpPr/>
              <p:nvPr/>
            </p:nvSpPr>
            <p:spPr>
              <a:xfrm>
                <a:off x="-1420922" y="4403461"/>
                <a:ext cx="756681" cy="756681"/>
              </a:xfrm>
              <a:prstGeom prst="rect">
                <a:avLst/>
              </a:prstGeom>
              <a:solidFill>
                <a:srgbClr val="61B02C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ja-JP" altLang="en-US" sz="2000" dirty="0" smtClean="0">
                    <a:solidFill>
                      <a:schemeClr val="accent4"/>
                    </a:solidFill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★</a:t>
                </a:r>
                <a:endParaRPr lang="ja-JP" altLang="en-US" sz="2000" dirty="0">
                  <a:solidFill>
                    <a:schemeClr val="accent4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53" name="正方形/長方形 252"/>
              <p:cNvSpPr/>
              <p:nvPr/>
            </p:nvSpPr>
            <p:spPr>
              <a:xfrm>
                <a:off x="-5360352" y="3648468"/>
                <a:ext cx="1987951" cy="776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r">
                  <a:lnSpc>
                    <a:spcPct val="150000"/>
                  </a:lnSpc>
                </a:pPr>
                <a:r>
                  <a:rPr lang="ja-JP" altLang="en-US" sz="1200" dirty="0" smtClean="0">
                    <a:solidFill>
                      <a:srgbClr val="61B02C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走行距離</a:t>
                </a:r>
                <a:endParaRPr lang="ja-JP" altLang="en-US" sz="1200" dirty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254" name="正方形/長方形 253"/>
              <p:cNvSpPr/>
              <p:nvPr/>
            </p:nvSpPr>
            <p:spPr>
              <a:xfrm>
                <a:off x="-5360352" y="4507197"/>
                <a:ext cx="1987951" cy="776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72000" rIns="0" bIns="108000" rtlCol="0" anchor="ctr" anchorCtr="0"/>
              <a:lstStyle/>
              <a:p>
                <a:pPr algn="r">
                  <a:lnSpc>
                    <a:spcPct val="150000"/>
                  </a:lnSpc>
                </a:pPr>
                <a:r>
                  <a:rPr lang="ja-JP" altLang="en-US" sz="1200" dirty="0" smtClean="0">
                    <a:solidFill>
                      <a:srgbClr val="61B02C"/>
                    </a:solidFill>
                    <a:effectLst/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クリアランク</a:t>
                </a:r>
                <a:endParaRPr lang="ja-JP" altLang="en-US" sz="1200" dirty="0">
                  <a:solidFill>
                    <a:srgbClr val="61B02C"/>
                  </a:solidFill>
                  <a:effectLst/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</p:grpSp>
        <p:sp>
          <p:nvSpPr>
            <p:cNvPr id="240" name="正方形/長方形 239"/>
            <p:cNvSpPr/>
            <p:nvPr/>
          </p:nvSpPr>
          <p:spPr>
            <a:xfrm>
              <a:off x="2599134" y="3276850"/>
              <a:ext cx="4038473" cy="2131418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endParaRPr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41" name="正方形/長方形 240"/>
            <p:cNvSpPr/>
            <p:nvPr/>
          </p:nvSpPr>
          <p:spPr>
            <a:xfrm>
              <a:off x="3298785" y="3377691"/>
              <a:ext cx="3191708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05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次</a:t>
              </a: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の</a:t>
              </a:r>
              <a:r>
                <a:rPr lang="ja-JP" altLang="en-US" sz="1050" dirty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ステージ</a:t>
              </a: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へ</a:t>
              </a:r>
              <a:endParaRPr lang="ja-JP" altLang="en-US" sz="105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42" name="正方形/長方形 241"/>
            <p:cNvSpPr/>
            <p:nvPr/>
          </p:nvSpPr>
          <p:spPr>
            <a:xfrm>
              <a:off x="3298784" y="4042042"/>
              <a:ext cx="3191709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やりなおす</a:t>
              </a:r>
              <a:endParaRPr lang="ja-JP" altLang="en-US" sz="105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43" name="正方形/長方形 242"/>
            <p:cNvSpPr/>
            <p:nvPr/>
          </p:nvSpPr>
          <p:spPr>
            <a:xfrm>
              <a:off x="3298784" y="4713748"/>
              <a:ext cx="3169010" cy="579033"/>
            </a:xfrm>
            <a:prstGeom prst="rect">
              <a:avLst/>
            </a:prstGeom>
            <a:solidFill>
              <a:srgbClr val="61B02C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>
                <a:lnSpc>
                  <a:spcPct val="150000"/>
                </a:lnSpc>
              </a:pPr>
              <a:r>
                <a:rPr lang="ja-JP" altLang="en-US" sz="1050" dirty="0" smtClean="0">
                  <a:solidFill>
                    <a:schemeClr val="bg1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タイトルへ</a:t>
              </a:r>
              <a:endParaRPr lang="ja-JP" altLang="en-US" sz="105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244" name="楕円 243"/>
            <p:cNvSpPr/>
            <p:nvPr/>
          </p:nvSpPr>
          <p:spPr>
            <a:xfrm>
              <a:off x="2751692" y="3446129"/>
              <a:ext cx="442155" cy="44215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86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245" name="楕円 244"/>
            <p:cNvSpPr/>
            <p:nvPr/>
          </p:nvSpPr>
          <p:spPr>
            <a:xfrm>
              <a:off x="2751692" y="4110480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kumimoji="1" lang="ja-JP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246" name="楕円 245"/>
            <p:cNvSpPr/>
            <p:nvPr/>
          </p:nvSpPr>
          <p:spPr>
            <a:xfrm>
              <a:off x="2751692" y="4759374"/>
              <a:ext cx="442155" cy="44215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72000" rIns="0" bIns="108000" rtlCol="0" anchor="ctr" anchorCtr="0"/>
            <a:lstStyle/>
            <a:p>
              <a:pPr algn="ctr"/>
              <a:endParaRPr lang="ja-JP" altLang="en-US" sz="500" dirty="0">
                <a:solidFill>
                  <a:schemeClr val="tx1"/>
                </a:solidFill>
              </a:endParaRPr>
            </a:p>
          </p:txBody>
        </p:sp>
      </p:grpSp>
      <p:sp>
        <p:nvSpPr>
          <p:cNvPr id="255" name="正方形/長方形 254"/>
          <p:cNvSpPr/>
          <p:nvPr/>
        </p:nvSpPr>
        <p:spPr>
          <a:xfrm>
            <a:off x="4957345" y="6007257"/>
            <a:ext cx="3652883" cy="608274"/>
          </a:xfrm>
          <a:prstGeom prst="rect">
            <a:avLst/>
          </a:prstGeom>
          <a:solidFill>
            <a:srgbClr val="92D050">
              <a:alpha val="90000"/>
            </a:srgbClr>
          </a:solidFill>
          <a:ln w="25400" cap="rnd" cmpd="sng">
            <a:solidFill>
              <a:schemeClr val="accent6">
                <a:lumMod val="50000"/>
              </a:schemeClr>
            </a:solidFill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走行距離を基にスコアを表示</a:t>
            </a:r>
            <a:endParaRPr lang="en-US" altLang="ja-JP" sz="1400" dirty="0" smtClean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ja-JP" altLang="en-US" sz="1400" dirty="0" smtClean="0">
                <a:solidFill>
                  <a:sysClr val="windowText" lastClr="000000"/>
                </a:solidFill>
                <a:latin typeface="+mn-ea"/>
              </a:rPr>
              <a:t>➊➋❸の順にアニメ</a:t>
            </a:r>
            <a:endParaRPr lang="en-US" altLang="ja-JP" sz="1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56" name="正方形/長方形 255"/>
          <p:cNvSpPr/>
          <p:nvPr/>
        </p:nvSpPr>
        <p:spPr>
          <a:xfrm>
            <a:off x="7370403" y="4572866"/>
            <a:ext cx="276819" cy="308610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➊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57" name="正方形/長方形 256"/>
          <p:cNvSpPr/>
          <p:nvPr/>
        </p:nvSpPr>
        <p:spPr>
          <a:xfrm>
            <a:off x="7000733" y="4577056"/>
            <a:ext cx="276819" cy="308610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➋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58" name="正方形/長方形 257"/>
          <p:cNvSpPr/>
          <p:nvPr/>
        </p:nvSpPr>
        <p:spPr>
          <a:xfrm>
            <a:off x="6549532" y="4572866"/>
            <a:ext cx="276819" cy="308610"/>
          </a:xfrm>
          <a:prstGeom prst="rect">
            <a:avLst/>
          </a:prstGeom>
          <a:noFill/>
          <a:ln w="25400" cap="rnd" cmpd="sng">
            <a:noFill/>
            <a:round/>
            <a:headEnd type="none"/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108000" rIns="108000" bIns="108000" rtlCol="0" anchor="ctr" anchorCtr="0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❸</a:t>
            </a:r>
            <a:endParaRPr lang="en-US" altLang="ja-JP" dirty="0" smtClean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1252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yPreset000">
      <a:majorFont>
        <a:latin typeface="Meiryo UI"/>
        <a:ea typeface="Meiryo UI"/>
        <a:cs typeface=""/>
      </a:majorFont>
      <a:minorFont>
        <a:latin typeface="Meiryo UI"/>
        <a:ea typeface="Meiryo UI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wrap="none" lIns="0" tIns="0" rIns="0" bIns="0" rtlCol="0" anchor="ctr" anchorCtr="0"/>
      <a:lstStyle>
        <a:defPPr>
          <a:defRPr sz="10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AlphaBetar000" id="{EFC8284D-162B-40C2-B66E-B2F4FDA7C050}" vid="{11C86A7A-AFBC-44DC-990E-856591843E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ProposalTemplate</Template>
  <TotalTime>1853</TotalTime>
  <Words>741</Words>
  <Application>Microsoft Office PowerPoint</Application>
  <PresentationFormat>画面に合わせる (4:3)</PresentationFormat>
  <Paragraphs>220</Paragraphs>
  <Slides>14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21" baseType="lpstr">
      <vt:lpstr>HGP創英角ｺﾞｼｯｸUB</vt:lpstr>
      <vt:lpstr>HGS創英角ﾎﾟｯﾌﾟ体</vt:lpstr>
      <vt:lpstr>HG創英角ﾎﾟｯﾌﾟ体</vt:lpstr>
      <vt:lpstr>Meiryo UI</vt:lpstr>
      <vt:lpstr>UD デジタル 教科書体 NP-B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Windows User</dc:creator>
  <cp:lastModifiedBy>Windows User</cp:lastModifiedBy>
  <cp:revision>164</cp:revision>
  <dcterms:created xsi:type="dcterms:W3CDTF">2019-07-19T13:30:32Z</dcterms:created>
  <dcterms:modified xsi:type="dcterms:W3CDTF">2019-08-21T10:00:52Z</dcterms:modified>
</cp:coreProperties>
</file>

<file path=docProps/thumbnail.jpeg>
</file>